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910" r:id="rId2"/>
    <p:sldId id="911" r:id="rId3"/>
    <p:sldId id="919" r:id="rId4"/>
    <p:sldId id="920" r:id="rId5"/>
    <p:sldId id="921" r:id="rId6"/>
    <p:sldId id="913" r:id="rId7"/>
    <p:sldId id="926" r:id="rId8"/>
    <p:sldId id="922" r:id="rId9"/>
    <p:sldId id="918" r:id="rId10"/>
    <p:sldId id="916" r:id="rId11"/>
    <p:sldId id="923" r:id="rId12"/>
    <p:sldId id="925" r:id="rId13"/>
    <p:sldId id="924" r:id="rId14"/>
    <p:sldId id="91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slavskiy" initials="z" lastIdx="1" clrIdx="0">
    <p:extLst>
      <p:ext uri="{19B8F6BF-5375-455C-9EA6-DF929625EA0E}">
        <p15:presenceInfo xmlns:p15="http://schemas.microsoft.com/office/powerpoint/2012/main" userId="zaslavski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9A1"/>
    <a:srgbClr val="203864"/>
    <a:srgbClr val="0052B6"/>
    <a:srgbClr val="0170B5"/>
    <a:srgbClr val="0095B6"/>
    <a:srgbClr val="F2F2F2"/>
    <a:srgbClr val="F7F7F7"/>
    <a:srgbClr val="EBEBEB"/>
    <a:srgbClr val="0166B3"/>
    <a:srgbClr val="27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3F07A-D874-42D1-8A99-A0C917362516}" v="27" dt="2024-05-01T10:31:01.401"/>
    <p1510:client id="{9FE6A2F6-4A7A-4692-A76D-2CFB56D456A8}" v="359" dt="2024-05-01T10:16:40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4" autoAdjust="0"/>
    <p:restoredTop sz="93792" autoAdjust="0"/>
  </p:normalViewPr>
  <p:slideViewPr>
    <p:cSldViewPr snapToGrid="0">
      <p:cViewPr varScale="1">
        <p:scale>
          <a:sx n="80" d="100"/>
          <a:sy n="80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5767791"/>
        <c:axId val="1515782671"/>
      </c:barChart>
      <c:catAx>
        <c:axId val="15157677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15782671"/>
        <c:crosses val="autoZero"/>
        <c:auto val="1"/>
        <c:lblAlgn val="ctr"/>
        <c:lblOffset val="100"/>
        <c:noMultiLvlLbl val="0"/>
      </c:catAx>
      <c:valAx>
        <c:axId val="1515782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15767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62" b="0" i="0" u="none" strike="noStrike" baseline="0">
                <a:effectLst/>
              </a:rPr>
              <a:t>Средняя абсолютная ошибка</a:t>
            </a:r>
            <a:r>
              <a:rPr lang="en-US" sz="1862" b="0" i="0" u="none" strike="noStrike" baseline="0">
                <a:effectLst/>
              </a:rPr>
              <a:t> (MAE)</a:t>
            </a:r>
          </a:p>
        </c:rich>
      </c:tx>
      <c:layout>
        <c:manualLayout>
          <c:xMode val="edge"/>
          <c:yMode val="edge"/>
          <c:x val="0.25790408340579257"/>
          <c:y val="2.18612517657098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51599241411052232"/>
          <c:y val="0.12275203867011035"/>
          <c:w val="0.4522748152143457"/>
          <c:h val="0.710980217950195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MAE on 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Tanh (первый слой - 64 нейрона) </c:v>
                </c:pt>
                <c:pt idx="1">
                  <c:v>Tanh (первый слой - 32 нейрона) </c:v>
                </c:pt>
                <c:pt idx="2">
                  <c:v>ReLU и Tanh (первый слой - 32 нейрона) </c:v>
                </c:pt>
                <c:pt idx="3">
                  <c:v>ReLU и Tanh (первый слой - 8 нейронов) </c:v>
                </c:pt>
                <c:pt idx="4">
                  <c:v>Tanh, ReLU, Tanh (первый слой - 8 нейронов) </c:v>
                </c:pt>
                <c:pt idx="5">
                  <c:v>Tanh, ReLU, Tanh  (первый слой - 64 нейрона)</c:v>
                </c:pt>
                <c:pt idx="6">
                  <c:v>Sigmoid, ReLU, Tanh (первый слой - 64 нейрона)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540.00033556412097</c:v>
                </c:pt>
                <c:pt idx="1">
                  <c:v>570.41210566975303</c:v>
                </c:pt>
                <c:pt idx="2">
                  <c:v>436.03070941838399</c:v>
                </c:pt>
                <c:pt idx="3">
                  <c:v>444.60313259809499</c:v>
                </c:pt>
                <c:pt idx="4">
                  <c:v>557.70312768305405</c:v>
                </c:pt>
                <c:pt idx="5">
                  <c:v>439.80388262975902</c:v>
                </c:pt>
                <c:pt idx="6">
                  <c:v>710.81253674355298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0-4077-8FF5-32F0DB4D0E4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MAE on valiidation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Tanh (первый слой - 64 нейрона) </c:v>
                </c:pt>
                <c:pt idx="1">
                  <c:v>Tanh (первый слой - 32 нейрона) </c:v>
                </c:pt>
                <c:pt idx="2">
                  <c:v>ReLU и Tanh (первый слой - 32 нейрона) </c:v>
                </c:pt>
                <c:pt idx="3">
                  <c:v>ReLU и Tanh (первый слой - 8 нейронов) </c:v>
                </c:pt>
                <c:pt idx="4">
                  <c:v>Tanh, ReLU, Tanh (первый слой - 8 нейронов) </c:v>
                </c:pt>
                <c:pt idx="5">
                  <c:v>Tanh, ReLU, Tanh  (первый слой - 64 нейрона)</c:v>
                </c:pt>
                <c:pt idx="6">
                  <c:v>Sigmoid, ReLU, Tanh (первый слой - 64 нейрона)</c:v>
                </c:pt>
              </c:strCache>
            </c:str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489.79319625217198</c:v>
                </c:pt>
                <c:pt idx="1">
                  <c:v>534.63232314353002</c:v>
                </c:pt>
                <c:pt idx="2">
                  <c:v>380.05673269795102</c:v>
                </c:pt>
                <c:pt idx="3">
                  <c:v>414.38771406561</c:v>
                </c:pt>
                <c:pt idx="4">
                  <c:v>499.60126715118997</c:v>
                </c:pt>
                <c:pt idx="5">
                  <c:v>389.031689822153</c:v>
                </c:pt>
                <c:pt idx="6">
                  <c:v>470.89060006863002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20-4077-8FF5-32F0DB4D0E4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MAE on test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Tanh (первый слой - 64 нейрона) </c:v>
                </c:pt>
                <c:pt idx="1">
                  <c:v>Tanh (первый слой - 32 нейрона) </c:v>
                </c:pt>
                <c:pt idx="2">
                  <c:v>ReLU и Tanh (первый слой - 32 нейрона) </c:v>
                </c:pt>
                <c:pt idx="3">
                  <c:v>ReLU и Tanh (первый слой - 8 нейронов) </c:v>
                </c:pt>
                <c:pt idx="4">
                  <c:v>Tanh, ReLU, Tanh (первый слой - 8 нейронов) </c:v>
                </c:pt>
                <c:pt idx="5">
                  <c:v>Tanh, ReLU, Tanh  (первый слой - 64 нейрона)</c:v>
                </c:pt>
                <c:pt idx="6">
                  <c:v>Sigmoid, ReLU, Tanh (первый слой - 64 нейрона)</c:v>
                </c:pt>
              </c:strCache>
            </c:strRef>
          </c:cat>
          <c:val>
            <c:numRef>
              <c:f>Лист1!$D$2:$D$8</c:f>
              <c:numCache>
                <c:formatCode>General</c:formatCode>
                <c:ptCount val="7"/>
                <c:pt idx="0">
                  <c:v>552.17532757392496</c:v>
                </c:pt>
                <c:pt idx="1">
                  <c:v>586.86070469772096</c:v>
                </c:pt>
                <c:pt idx="2">
                  <c:v>586.86070469772096</c:v>
                </c:pt>
                <c:pt idx="3">
                  <c:v>469.41060349845901</c:v>
                </c:pt>
                <c:pt idx="4">
                  <c:v>569.019210550244</c:v>
                </c:pt>
                <c:pt idx="5">
                  <c:v>473.67307675661198</c:v>
                </c:pt>
                <c:pt idx="6">
                  <c:v>611.97235337372194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220-4077-8FF5-32F0DB4D0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5767791"/>
        <c:axId val="1515782671"/>
      </c:barChart>
      <c:catAx>
        <c:axId val="15157677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Функции</a:t>
                </a:r>
                <a:r>
                  <a:rPr lang="ru-RU" baseline="0"/>
                  <a:t> активации</a:t>
                </a:r>
                <a:endParaRPr lang="ru-R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15782671"/>
        <c:crosses val="autoZero"/>
        <c:auto val="1"/>
        <c:lblAlgn val="ctr"/>
        <c:lblOffset val="100"/>
        <c:tickLblSkip val="1"/>
        <c:noMultiLvlLbl val="0"/>
      </c:catAx>
      <c:valAx>
        <c:axId val="1515782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1576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2902258122175797E-2"/>
          <c:y val="0.90972226096729902"/>
          <c:w val="0.980033196452476"/>
          <c:h val="9.02777897260107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Среднеквадратическое отклонение (</a:t>
            </a:r>
            <a:r>
              <a:rPr lang="en-US"/>
              <a:t>RMSE)</a:t>
            </a:r>
            <a:endParaRPr lang="ru-RU"/>
          </a:p>
        </c:rich>
      </c:tx>
      <c:layout>
        <c:manualLayout>
          <c:xMode val="edge"/>
          <c:yMode val="edge"/>
          <c:x val="0.16026611332593077"/>
          <c:y val="2.28955803936869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51599241411052232"/>
          <c:y val="0.12275203867011035"/>
          <c:w val="0.4522748152143457"/>
          <c:h val="0.710980217950195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RMSE on train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Tanh (первый слой - 64 нейрона) </c:v>
                </c:pt>
                <c:pt idx="1">
                  <c:v>Tanh (первый слой - 32 нейрона) </c:v>
                </c:pt>
                <c:pt idx="2">
                  <c:v>ReLU и Tanh (первый слой - 32 нейрона) </c:v>
                </c:pt>
                <c:pt idx="3">
                  <c:v>ReLU и Tanh (первый слой - 8 нейронов) </c:v>
                </c:pt>
                <c:pt idx="4">
                  <c:v>Tanh, ReLU, Tanh (первый слой - 8 нейронов) </c:v>
                </c:pt>
                <c:pt idx="5">
                  <c:v>Tanh, ReLU, Tanh  (первый слой - 64 нейрона)</c:v>
                </c:pt>
                <c:pt idx="6">
                  <c:v>Sigmoid, ReLU, Tanh (первый слой - 64 нейрона)</c:v>
                </c:pt>
              </c:strCache>
            </c:strRef>
          </c:cat>
          <c:val>
            <c:numRef>
              <c:f>Лист1!$B$2:$B$8</c:f>
              <c:numCache>
                <c:formatCode>General</c:formatCode>
                <c:ptCount val="7"/>
                <c:pt idx="0">
                  <c:v>1003.367874</c:v>
                </c:pt>
                <c:pt idx="1">
                  <c:v>996.32956330000002</c:v>
                </c:pt>
                <c:pt idx="2">
                  <c:v>927.62374</c:v>
                </c:pt>
                <c:pt idx="3">
                  <c:v>938.31898639999997</c:v>
                </c:pt>
                <c:pt idx="4">
                  <c:v>1018.025808</c:v>
                </c:pt>
                <c:pt idx="5">
                  <c:v>912.15572169999996</c:v>
                </c:pt>
                <c:pt idx="6">
                  <c:v>1277.477738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9-4970-8DB4-7B77426838C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RMSE on valiidation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Tanh (первый слой - 64 нейрона) </c:v>
                </c:pt>
                <c:pt idx="1">
                  <c:v>Tanh (первый слой - 32 нейрона) </c:v>
                </c:pt>
                <c:pt idx="2">
                  <c:v>ReLU и Tanh (первый слой - 32 нейрона) </c:v>
                </c:pt>
                <c:pt idx="3">
                  <c:v>ReLU и Tanh (первый слой - 8 нейронов) </c:v>
                </c:pt>
                <c:pt idx="4">
                  <c:v>Tanh, ReLU, Tanh (первый слой - 8 нейронов) </c:v>
                </c:pt>
                <c:pt idx="5">
                  <c:v>Tanh, ReLU, Tanh  (первый слой - 64 нейрона)</c:v>
                </c:pt>
                <c:pt idx="6">
                  <c:v>Sigmoid, ReLU, Tanh (первый слой - 64 нейрона)</c:v>
                </c:pt>
              </c:strCache>
            </c:str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971.5486631</c:v>
                </c:pt>
                <c:pt idx="1">
                  <c:v>1018.204302</c:v>
                </c:pt>
                <c:pt idx="2">
                  <c:v>992.04954520000001</c:v>
                </c:pt>
                <c:pt idx="3">
                  <c:v>1046.2494610000001</c:v>
                </c:pt>
                <c:pt idx="4">
                  <c:v>995.02384129999996</c:v>
                </c:pt>
                <c:pt idx="5">
                  <c:v>1031.1267949999999</c:v>
                </c:pt>
                <c:pt idx="6">
                  <c:v>1006.14863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69-4970-8DB4-7B77426838C1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RMSE on test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Лист1!$A$2:$A$8</c:f>
              <c:strCache>
                <c:ptCount val="7"/>
                <c:pt idx="0">
                  <c:v>Tanh (первый слой - 64 нейрона) </c:v>
                </c:pt>
                <c:pt idx="1">
                  <c:v>Tanh (первый слой - 32 нейрона) </c:v>
                </c:pt>
                <c:pt idx="2">
                  <c:v>ReLU и Tanh (первый слой - 32 нейрона) </c:v>
                </c:pt>
                <c:pt idx="3">
                  <c:v>ReLU и Tanh (первый слой - 8 нейронов) </c:v>
                </c:pt>
                <c:pt idx="4">
                  <c:v>Tanh, ReLU, Tanh (первый слой - 8 нейронов) </c:v>
                </c:pt>
                <c:pt idx="5">
                  <c:v>Tanh, ReLU, Tanh  (первый слой - 64 нейрона)</c:v>
                </c:pt>
                <c:pt idx="6">
                  <c:v>Sigmoid, ReLU, Tanh (первый слой - 64 нейрона)</c:v>
                </c:pt>
              </c:strCache>
            </c:strRef>
          </c:cat>
          <c:val>
            <c:numRef>
              <c:f>Лист1!$D$2:$D$8</c:f>
              <c:numCache>
                <c:formatCode>General</c:formatCode>
                <c:ptCount val="7"/>
                <c:pt idx="0">
                  <c:v>1122.921421</c:v>
                </c:pt>
                <c:pt idx="1">
                  <c:v>1139.6960019999999</c:v>
                </c:pt>
                <c:pt idx="2">
                  <c:v>1139.6960019999999</c:v>
                </c:pt>
                <c:pt idx="3">
                  <c:v>1166.198856</c:v>
                </c:pt>
                <c:pt idx="4">
                  <c:v>1114.7112360000001</c:v>
                </c:pt>
                <c:pt idx="5">
                  <c:v>1200.0753830000001</c:v>
                </c:pt>
                <c:pt idx="6">
                  <c:v>1223.0230730000001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169-4970-8DB4-7B7742683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5767791"/>
        <c:axId val="1515782671"/>
      </c:barChart>
      <c:catAx>
        <c:axId val="15157677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Функции активации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15782671"/>
        <c:crosses val="autoZero"/>
        <c:auto val="1"/>
        <c:lblAlgn val="ctr"/>
        <c:lblOffset val="100"/>
        <c:tickLblSkip val="1"/>
        <c:noMultiLvlLbl val="0"/>
      </c:catAx>
      <c:valAx>
        <c:axId val="1515782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1576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4882088444231656E-3"/>
          <c:y val="0.90972226096729902"/>
          <c:w val="0.98962785594994906"/>
          <c:h val="8.5864519806771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F03A8-4AC7-4838-B15E-C787BE6B62C9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2539-9389-4A4C-ADD9-64A3AEF1475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2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A3569-239E-4899-8251-7AA102A9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C212F5-A3C4-4E01-96C5-BCC3FECCF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6B75E3-B356-4501-910D-786C1E45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BF3412-E9A9-475B-BD87-85924518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5B2843-3951-42EE-8BA6-26135767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27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2B496A-EDA5-4CCD-A081-34A98FE6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958D3-4B61-4988-81F2-C0D702A7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1B804A-5791-4DC6-B2A4-84CF1600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CD7D60-AE1B-4F5F-9BCE-32E830CE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F77E4-9CD4-46EE-82DD-6CE44C39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70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04DF51-338C-442B-A0BD-32C7A0C40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0DBA71-EF1C-470B-B37A-1F5C13C5B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7CEBB8-92B4-47B8-BDEA-4BAC33D41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279339-6A8B-4336-BAD1-BBA54360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E38497-AA0A-4866-B8E3-D0D014D2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6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B0338B-27BA-4EAE-857A-0A198408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CCF0D3-3EFD-453C-9071-1B668531D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100B8-2959-4A75-8D8C-ECFFB8A91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B3884B-E1E1-419A-8440-8140CF10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E48187-35D2-4EC4-8A0A-5BE2AADF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55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E7DAD9-0656-4A65-B818-5BA353F4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CA6A5C-CA1A-4959-AF12-73FA2F5EA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FE26AF-E467-413A-8F91-51AC8BB1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2E6939-E966-477A-96DC-7536B0BB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20162D-1EB4-4C8A-A332-08959746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616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44BE4-E36A-4558-9925-CF6C86C3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1C0F0D-0097-47F0-A260-681499D3B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EA57DF-C643-42FB-BABB-0CCA1EE0F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1DAE48-D1F3-4E15-99FD-10EE09CE9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565B08-6CFA-4670-9FD7-41CF029E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46A65C-95FD-43B5-9D20-5D29A82F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5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D9434D-4C8F-4BA2-BB5C-324F0B0E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32F645-992F-4783-8C29-C2335C647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ED24AA-7302-404A-9AE8-E68C089A5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FA65FA-BF9C-48AD-83C4-0CB5FEE962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FEE5DD2-FE97-4701-B4A0-B7AB19F35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1582A9-5189-4DC6-8959-F7C2B209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6738A47-869C-42A4-A8D3-62DA0A45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F1A162-F8B7-4018-B562-1AC060AF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05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3E4C9-BE84-4CE0-85E4-6C3DBA5B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BD1F3E8-49D2-4ED0-B833-D86BB62C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C19245-46CA-47DA-BAE2-82E3FB43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B6B144-354C-45AD-B7F5-0F43D255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48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3C4BC11-4F32-4A9A-BA09-2A08E55C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157CA6-ABA9-4992-BCB3-52EE10EB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93994E-3E58-4307-9E6C-62548011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8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388E3-1E53-41C0-8FD5-727BCB0C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B58C1-0753-4063-84E8-04361FEFD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8421CC-C5AE-4D9B-A75F-0A52D757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EF41F0-E89F-43CD-9F4A-49EE7C21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9F7114-A093-4105-B2FB-D3222BDC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54E061-DF0F-4428-B5CF-174B86BB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84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D652FF-F6B9-4CDF-9EB1-228DDEC1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E3F836-88FD-4392-9ADE-2271AB797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DC8242-7B8F-437F-904A-1C5FC1380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7CBF6B2-C7D5-48AE-85B3-A4F53E22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AEA775-8FF8-4450-AEA4-E86F5C47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D28C15-D43A-477F-A3B5-5E26C627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68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0217E-7F09-4F4B-9DB4-F1A5CFA6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53AC20-292F-40D0-A5AB-63C9ED6EC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EE9BA9-7CD3-47E1-9D11-F3DE390CF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A47E1-C57F-4987-847D-2E8CC8DE497A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100BD0-64FC-4357-A97B-FD2B2E567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DB4F7D-139B-45A5-A592-3C89BF992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4367C-321D-4CD4-B16D-B093D0399A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09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oleObject" Target="../embeddings/oleObject2.bin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openxmlformats.org/officeDocument/2006/relationships/image" Target="../media/image3.emf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30"/>
            <a:ext cx="12192000" cy="6874860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1112947" y="638256"/>
          <a:ext cx="1750514" cy="79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893125" imgH="404520" progId="CorelDraw.Graphic.22">
                  <p:embed/>
                </p:oleObj>
              </mc:Choice>
              <mc:Fallback>
                <p:oleObj name="CorelDRAW" r:id="rId3" imgW="893125" imgH="404520" progId="CorelDraw.Graphic.22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2947" y="638256"/>
                        <a:ext cx="1750514" cy="792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BFA4E2E-9C23-1F82-BE44-A71E33E6BAAD}"/>
              </a:ext>
            </a:extLst>
          </p:cNvPr>
          <p:cNvSpPr txBox="1">
            <a:spLocks/>
          </p:cNvSpPr>
          <p:nvPr/>
        </p:nvSpPr>
        <p:spPr>
          <a:xfrm>
            <a:off x="1112947" y="2731369"/>
            <a:ext cx="670469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Прогнозирование солнечной активности для прогнозирования генерации солнечной активности</a:t>
            </a:r>
            <a:endParaRPr lang="ru-RU" altLang="ru-RU" sz="2800" b="1" cap="al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EAED77-26FD-1638-8760-49B1CE8B43E1}"/>
              </a:ext>
            </a:extLst>
          </p:cNvPr>
          <p:cNvSpPr/>
          <p:nvPr/>
        </p:nvSpPr>
        <p:spPr>
          <a:xfrm>
            <a:off x="1037716" y="4389911"/>
            <a:ext cx="693982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Воронцов Владимир Юрьевич		ЭНМ-131201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Заславский Илья Сергеевич		ЭНМ-131201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Хазиева Миляуша Маратовна		ЭНМ-131201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Матвеев Иван Викторович 		ЭНМ-131201</a:t>
            </a:r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Юдина Алина Алексеевна   		ЭНМ-131201</a:t>
            </a:r>
          </a:p>
          <a:p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72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218A9B-75A4-C479-C4BA-E5E5FC4D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383"/>
            <a:ext cx="12344400" cy="6713753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687675"/>
              </p:ext>
            </p:extLst>
          </p:nvPr>
        </p:nvGraphicFramePr>
        <p:xfrm>
          <a:off x="-27998" y="-30336"/>
          <a:ext cx="12418711" cy="98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8" y="-30336"/>
                        <a:ext cx="12418711" cy="984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 (Результаты)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10</a:t>
            </a:fld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8ECEF0-825A-7DCC-35EA-281DF2B37CC6}"/>
              </a:ext>
            </a:extLst>
          </p:cNvPr>
          <p:cNvSpPr/>
          <p:nvPr/>
        </p:nvSpPr>
        <p:spPr>
          <a:xfrm>
            <a:off x="250499" y="1508832"/>
            <a:ext cx="58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Прогнозирование методом </a:t>
            </a:r>
            <a:r>
              <a:rPr lang="en-US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Design tree</a:t>
            </a:r>
            <a:endParaRPr lang="ru-RU" sz="2400" b="1" dirty="0">
              <a:solidFill>
                <a:srgbClr val="0166B3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4D2F21F-4C56-DD43-C585-24C007D35D63}"/>
              </a:ext>
            </a:extLst>
          </p:cNvPr>
          <p:cNvSpPr/>
          <p:nvPr/>
        </p:nvSpPr>
        <p:spPr>
          <a:xfrm>
            <a:off x="6152974" y="1530953"/>
            <a:ext cx="58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Прогнозирование методом </a:t>
            </a:r>
            <a:r>
              <a:rPr lang="en-US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 Random forest</a:t>
            </a:r>
            <a:endParaRPr lang="ru-RU" sz="2400" b="1" dirty="0">
              <a:solidFill>
                <a:srgbClr val="0166B3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DA4976-D597-816D-AA77-2C72471ACE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57" t="18048" r="28701" b="1567"/>
          <a:stretch/>
        </p:blipFill>
        <p:spPr>
          <a:xfrm>
            <a:off x="250499" y="2494689"/>
            <a:ext cx="2888643" cy="29988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6465C20-9EBC-7FDE-7D8B-394668A992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50" t="8771" r="18566" b="1381"/>
          <a:stretch/>
        </p:blipFill>
        <p:spPr>
          <a:xfrm>
            <a:off x="3193869" y="2482472"/>
            <a:ext cx="2791936" cy="301101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1E7EB8-EADF-0F56-8F30-7876D11774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95" t="16952" r="23510"/>
          <a:stretch/>
        </p:blipFill>
        <p:spPr>
          <a:xfrm>
            <a:off x="6278954" y="2435273"/>
            <a:ext cx="2839079" cy="305821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37CC426-D489-4E7D-ECF5-1CB0ABA754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19" t="10950" r="13983" b="2142"/>
          <a:stretch/>
        </p:blipFill>
        <p:spPr>
          <a:xfrm>
            <a:off x="9175160" y="2427504"/>
            <a:ext cx="2945875" cy="30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AB006C-40F3-3A10-B990-2C6DD22E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7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8" y="-30336"/>
          <a:ext cx="12418711" cy="98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8" y="-30336"/>
                        <a:ext cx="12418711" cy="984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 (Результаты)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11</a:t>
            </a:fld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8ECEF0-825A-7DCC-35EA-281DF2B37CC6}"/>
              </a:ext>
            </a:extLst>
          </p:cNvPr>
          <p:cNvSpPr/>
          <p:nvPr/>
        </p:nvSpPr>
        <p:spPr>
          <a:xfrm>
            <a:off x="223333" y="1554682"/>
            <a:ext cx="58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Прогнозирование методом </a:t>
            </a:r>
            <a:r>
              <a:rPr lang="en-US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 </a:t>
            </a:r>
            <a:r>
              <a:rPr lang="en-US" sz="2400" b="1" dirty="0" err="1">
                <a:solidFill>
                  <a:srgbClr val="0166B3"/>
                </a:solidFill>
                <a:latin typeface="Arial Narrow" panose="020B0606020202030204" pitchFamily="34" charset="0"/>
              </a:rPr>
              <a:t>Adaboost</a:t>
            </a:r>
            <a:r>
              <a:rPr lang="en-US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 </a:t>
            </a:r>
            <a:endParaRPr lang="ru-RU" sz="2400" b="1" dirty="0">
              <a:solidFill>
                <a:srgbClr val="0166B3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4D2F21F-4C56-DD43-C585-24C007D35D63}"/>
              </a:ext>
            </a:extLst>
          </p:cNvPr>
          <p:cNvSpPr/>
          <p:nvPr/>
        </p:nvSpPr>
        <p:spPr>
          <a:xfrm>
            <a:off x="6181357" y="1554681"/>
            <a:ext cx="58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Прогнозирование методом </a:t>
            </a:r>
            <a:r>
              <a:rPr lang="en-US" sz="2400" b="1" dirty="0" err="1">
                <a:solidFill>
                  <a:srgbClr val="0166B3"/>
                </a:solidFill>
                <a:latin typeface="Arial Narrow" panose="020B0606020202030204" pitchFamily="34" charset="0"/>
              </a:rPr>
              <a:t>XGBoost</a:t>
            </a:r>
            <a:endParaRPr lang="ru-RU" sz="2400" b="1" dirty="0">
              <a:solidFill>
                <a:srgbClr val="0166B3"/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012CC71-859D-DDD9-0D35-A8A82366B7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54" r="27202"/>
          <a:stretch/>
        </p:blipFill>
        <p:spPr>
          <a:xfrm>
            <a:off x="223333" y="2439138"/>
            <a:ext cx="2866633" cy="30000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F0DF25-96DA-868D-6549-D34552EDB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8" t="13186" r="13359" b="2548"/>
          <a:stretch/>
        </p:blipFill>
        <p:spPr>
          <a:xfrm>
            <a:off x="3149031" y="2449027"/>
            <a:ext cx="2853634" cy="299019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E5B17B7-8BD1-2D6E-D514-73ACD472C7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6" t="17044" r="24686" b="1962"/>
          <a:stretch/>
        </p:blipFill>
        <p:spPr>
          <a:xfrm>
            <a:off x="6248400" y="2449027"/>
            <a:ext cx="2866633" cy="304263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F64A291-2A89-7397-B48B-BE9B287443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4" t="9281" r="8199"/>
          <a:stretch/>
        </p:blipFill>
        <p:spPr>
          <a:xfrm>
            <a:off x="9185966" y="2451459"/>
            <a:ext cx="2866633" cy="3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0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AB006C-40F3-3A10-B990-2C6DD22E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8" y="-30336"/>
          <a:ext cx="12418711" cy="98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8" y="-30336"/>
                        <a:ext cx="12418711" cy="984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 (Результаты)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12</a:t>
            </a:fld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08ECEF0-825A-7DCC-35EA-281DF2B37CC6}"/>
              </a:ext>
            </a:extLst>
          </p:cNvPr>
          <p:cNvSpPr/>
          <p:nvPr/>
        </p:nvSpPr>
        <p:spPr>
          <a:xfrm>
            <a:off x="223333" y="1428663"/>
            <a:ext cx="5825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Прогнозирование методом </a:t>
            </a:r>
            <a:r>
              <a:rPr lang="en-US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K-</a:t>
            </a:r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ближайших соседей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4D2F21F-4C56-DD43-C585-24C007D35D63}"/>
              </a:ext>
            </a:extLst>
          </p:cNvPr>
          <p:cNvSpPr/>
          <p:nvPr/>
        </p:nvSpPr>
        <p:spPr>
          <a:xfrm>
            <a:off x="6181357" y="1430618"/>
            <a:ext cx="5825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0166B3"/>
                </a:solidFill>
                <a:latin typeface="Arial Narrow" panose="020B0606020202030204" pitchFamily="34" charset="0"/>
              </a:rPr>
              <a:t>Прогнозирование методом линейной </a:t>
            </a:r>
            <a:r>
              <a:rPr lang="ru-RU" sz="2400" b="1" dirty="0" err="1">
                <a:solidFill>
                  <a:srgbClr val="0166B3"/>
                </a:solidFill>
                <a:latin typeface="Arial Narrow" panose="020B0606020202030204" pitchFamily="34" charset="0"/>
              </a:rPr>
              <a:t>регресии</a:t>
            </a:r>
            <a:endParaRPr lang="ru-RU" sz="2400" b="1" dirty="0">
              <a:solidFill>
                <a:srgbClr val="0166B3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8377B8-203A-D4D5-2215-3ACAD41C9F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" t="16664" r="28000" b="1857"/>
          <a:stretch/>
        </p:blipFill>
        <p:spPr>
          <a:xfrm>
            <a:off x="214194" y="2439138"/>
            <a:ext cx="2846618" cy="29901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6F4D9E-44AD-AD88-1504-26979C27C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2" t="8866" r="17828" b="3220"/>
          <a:stretch/>
        </p:blipFill>
        <p:spPr>
          <a:xfrm>
            <a:off x="3166205" y="2404171"/>
            <a:ext cx="2790842" cy="30251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B73044-28D3-39CD-0152-173ABED9A8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06" t="16756" r="27549" b="1991"/>
          <a:stretch/>
        </p:blipFill>
        <p:spPr>
          <a:xfrm>
            <a:off x="6096000" y="2399759"/>
            <a:ext cx="2879907" cy="30251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91C34-C44E-C29B-96E1-DDB5B66082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97" t="10697" r="11878" b="1604"/>
          <a:stretch/>
        </p:blipFill>
        <p:spPr>
          <a:xfrm>
            <a:off x="9100251" y="2417690"/>
            <a:ext cx="2877555" cy="30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6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AB006C-40F3-3A10-B990-2C6DD22E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8" y="-30336"/>
          <a:ext cx="12418711" cy="984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8" y="-30336"/>
                        <a:ext cx="12418711" cy="984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 (Результаты)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13</a:t>
            </a:fld>
            <a:endParaRPr lang="ru-RU"/>
          </a:p>
        </p:txBody>
      </p:sp>
      <p:graphicFrame>
        <p:nvGraphicFramePr>
          <p:cNvPr id="26" name="Диаграмма 25">
            <a:extLst>
              <a:ext uri="{FF2B5EF4-FFF2-40B4-BE49-F238E27FC236}">
                <a16:creationId xmlns:a16="http://schemas.microsoft.com/office/drawing/2014/main" id="{1EA6C039-48A6-4B4C-AC7E-8029883DA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725226"/>
              </p:ext>
            </p:extLst>
          </p:nvPr>
        </p:nvGraphicFramePr>
        <p:xfrm>
          <a:off x="803865" y="1279555"/>
          <a:ext cx="5107499" cy="2601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Диаграмма 36">
            <a:extLst>
              <a:ext uri="{FF2B5EF4-FFF2-40B4-BE49-F238E27FC236}">
                <a16:creationId xmlns:a16="http://schemas.microsoft.com/office/drawing/2014/main" id="{7B3B795F-D6F9-452D-57A0-28AD38FC0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580538"/>
              </p:ext>
            </p:extLst>
          </p:nvPr>
        </p:nvGraphicFramePr>
        <p:xfrm>
          <a:off x="85477" y="956010"/>
          <a:ext cx="5947021" cy="5230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457B85CD-BCA1-C729-1D13-FFBB1E8D0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106191"/>
              </p:ext>
            </p:extLst>
          </p:nvPr>
        </p:nvGraphicFramePr>
        <p:xfrm>
          <a:off x="6032498" y="991306"/>
          <a:ext cx="6010522" cy="5228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6180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867F11-2D57-F28D-7189-44BD4F2EC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881658"/>
              </p:ext>
            </p:extLst>
          </p:nvPr>
        </p:nvGraphicFramePr>
        <p:xfrm>
          <a:off x="-27997" y="-30336"/>
          <a:ext cx="12264332" cy="972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64332" cy="972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2255519" y="3057670"/>
            <a:ext cx="7889967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3600" b="1" cap="all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D6414FE-FE95-C002-2CF7-0C91EA4DAACC}"/>
              </a:ext>
            </a:extLst>
          </p:cNvPr>
          <p:cNvSpPr/>
          <p:nvPr/>
        </p:nvSpPr>
        <p:spPr>
          <a:xfrm>
            <a:off x="453755" y="5073511"/>
            <a:ext cx="69398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Студенты:</a:t>
            </a:r>
            <a:endParaRPr lang="en-US" sz="1600" b="1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Воронцов Владимир Юрьевич		ЭНМ-131201</a:t>
            </a:r>
            <a:endParaRPr lang="ru-RU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Заславский Илья Сергеевич		ЭНМ-131201</a:t>
            </a:r>
            <a:endParaRPr lang="ru-RU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Хазиева Миляуша Маратовна		ЭНМ-131201</a:t>
            </a:r>
            <a:endParaRPr lang="ru-RU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>
                <a:solidFill>
                  <a:srgbClr val="2149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Матвеев Иван Викторович 		ЭНМ-131201</a:t>
            </a:r>
            <a:endParaRPr lang="ru-RU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2149A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Юдина Алина Алексеевна   		ЭНМ-131201</a:t>
            </a:r>
            <a:endParaRPr lang="ru-RU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600" dirty="0">
              <a:solidFill>
                <a:srgbClr val="2149A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8109CF-462E-97E3-57EC-8B1A1154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62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6B3156C-755B-873D-71B0-66A67786A7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412312"/>
              </p:ext>
            </p:extLst>
          </p:nvPr>
        </p:nvGraphicFramePr>
        <p:xfrm>
          <a:off x="-27998" y="-30336"/>
          <a:ext cx="12301293" cy="97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9729871" imgH="771371" progId="CorelDraw.Graphic.22">
                  <p:embed/>
                </p:oleObj>
              </mc:Choice>
              <mc:Fallback>
                <p:oleObj name="CorelDRAW" r:id="rId2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7998" y="-30336"/>
                        <a:ext cx="12301293" cy="977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 И ПРОБЛЕМА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2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3903E9-622B-6BF3-28F7-94DF1855D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" r="568"/>
          <a:stretch/>
        </p:blipFill>
        <p:spPr>
          <a:xfrm>
            <a:off x="1065319" y="1649621"/>
            <a:ext cx="10058401" cy="4446273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70713C4-92DE-CF4D-1CD5-EB378F1ACE67}"/>
              </a:ext>
            </a:extLst>
          </p:cNvPr>
          <p:cNvSpPr/>
          <p:nvPr/>
        </p:nvSpPr>
        <p:spPr>
          <a:xfrm>
            <a:off x="3180383" y="1083384"/>
            <a:ext cx="58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География объектов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FD1048D-751B-27A7-63EB-34866ABE3226}"/>
              </a:ext>
            </a:extLst>
          </p:cNvPr>
          <p:cNvSpPr/>
          <p:nvPr/>
        </p:nvSpPr>
        <p:spPr>
          <a:xfrm>
            <a:off x="-27997" y="6338907"/>
            <a:ext cx="5825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>
                <a:latin typeface="Arrial Black"/>
              </a:rPr>
              <a:t>Ассоциация развития возобновляемой энергетики</a:t>
            </a:r>
            <a:r>
              <a:rPr lang="en-US" sz="1200" b="1" dirty="0">
                <a:latin typeface="Arrial Black"/>
              </a:rPr>
              <a:t> : </a:t>
            </a:r>
            <a:r>
              <a:rPr lang="en-US" sz="1200" b="1" u="sng" dirty="0">
                <a:latin typeface="Arrial Black"/>
              </a:rPr>
              <a:t>http://portal.rreda.ru/</a:t>
            </a:r>
            <a:endParaRPr lang="ru-RU" sz="1200" b="1" u="sng" dirty="0">
              <a:solidFill>
                <a:srgbClr val="0166B3"/>
              </a:solidFill>
              <a:latin typeface="Ar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4001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AE16FB-8E53-516F-C59C-D2202B17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73" y="1"/>
            <a:ext cx="12242073" cy="6886165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016826"/>
              </p:ext>
            </p:extLst>
          </p:nvPr>
        </p:nvGraphicFramePr>
        <p:xfrm>
          <a:off x="-27998" y="-30336"/>
          <a:ext cx="12330833" cy="97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8" y="-30336"/>
                        <a:ext cx="12330833" cy="97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 И ПРОБЛЕМА</a:t>
            </a:r>
          </a:p>
        </p:txBody>
      </p:sp>
      <p:pic>
        <p:nvPicPr>
          <p:cNvPr id="14" name="Рисунок 13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503D1CD-9714-675C-918B-9600E3254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7" y="2183802"/>
            <a:ext cx="5455524" cy="378076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снимок экрана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2A090A1-1D60-080D-5C39-7C88C4B063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02" y="2183801"/>
            <a:ext cx="5455523" cy="3780759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E546003-EF73-046A-1F72-BCD229532DBB}"/>
              </a:ext>
            </a:extLst>
          </p:cNvPr>
          <p:cNvSpPr/>
          <p:nvPr/>
        </p:nvSpPr>
        <p:spPr>
          <a:xfrm>
            <a:off x="0" y="1191692"/>
            <a:ext cx="5825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Динамика объема выработки ЭЭ на СЭС в России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D8A9130-08F0-512E-C839-041761FB336E}"/>
              </a:ext>
            </a:extLst>
          </p:cNvPr>
          <p:cNvSpPr/>
          <p:nvPr/>
        </p:nvSpPr>
        <p:spPr>
          <a:xfrm>
            <a:off x="6090975" y="1376357"/>
            <a:ext cx="5825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Объем выработки СЭС по регионам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FD1048D-751B-27A7-63EB-34866ABE3226}"/>
              </a:ext>
            </a:extLst>
          </p:cNvPr>
          <p:cNvSpPr/>
          <p:nvPr/>
        </p:nvSpPr>
        <p:spPr>
          <a:xfrm>
            <a:off x="-27997" y="6338907"/>
            <a:ext cx="58253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/>
              <a:t>Ассоциация развития возобновляемой энергетики</a:t>
            </a:r>
            <a:r>
              <a:rPr lang="en-US" sz="1200" b="1" dirty="0"/>
              <a:t> : </a:t>
            </a:r>
            <a:r>
              <a:rPr lang="en-US" sz="1200" b="1" u="sng" dirty="0"/>
              <a:t>http://portal.rreda.ru/</a:t>
            </a:r>
            <a:endParaRPr lang="ru-RU" sz="1200" b="1" u="sng" dirty="0">
              <a:solidFill>
                <a:srgbClr val="0166B3"/>
              </a:solidFill>
            </a:endParaRP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66821794-53BC-E828-D37C-F5C7C162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CB0F4C-AD49-45DF-B7CE-B969E5441BD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314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EA29FA-7BD2-1F79-9A1E-12E54334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" y="0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956790"/>
              </p:ext>
            </p:extLst>
          </p:nvPr>
        </p:nvGraphicFramePr>
        <p:xfrm>
          <a:off x="-27997" y="-30336"/>
          <a:ext cx="12283332" cy="97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83332" cy="97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 И ПРОБЛЕМА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E142A3-A7FE-9B8A-AD96-BE6A5FFC2BF2}"/>
              </a:ext>
            </a:extLst>
          </p:cNvPr>
          <p:cNvSpPr/>
          <p:nvPr/>
        </p:nvSpPr>
        <p:spPr>
          <a:xfrm>
            <a:off x="435417" y="1413543"/>
            <a:ext cx="6210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Глобальное изменение производства электроэнергии по источникам в годовом исчислении, 2019–2024 гг</a:t>
            </a: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656CE73-E86A-A997-4A8B-6866F15D6A5A}"/>
              </a:ext>
            </a:extLst>
          </p:cNvPr>
          <p:cNvGrpSpPr/>
          <p:nvPr/>
        </p:nvGrpSpPr>
        <p:grpSpPr>
          <a:xfrm>
            <a:off x="132708" y="2315612"/>
            <a:ext cx="6565843" cy="3623390"/>
            <a:chOff x="942636" y="2032363"/>
            <a:chExt cx="10763250" cy="4024755"/>
          </a:xfrm>
        </p:grpSpPr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69A8F400-1122-6C5E-2AC3-40DEEEEF5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404"/>
            <a:stretch/>
          </p:blipFill>
          <p:spPr>
            <a:xfrm>
              <a:off x="942636" y="2032363"/>
              <a:ext cx="10763250" cy="389705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279167E-B5F5-3E34-71B6-CA37FF033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3908"/>
            <a:stretch/>
          </p:blipFill>
          <p:spPr>
            <a:xfrm>
              <a:off x="942636" y="5691993"/>
              <a:ext cx="10763250" cy="365125"/>
            </a:xfrm>
            <a:prstGeom prst="rect">
              <a:avLst/>
            </a:prstGeom>
          </p:spPr>
        </p:pic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D59DEBB-3EC6-EF78-357F-EC6363D167EB}"/>
              </a:ext>
            </a:extLst>
          </p:cNvPr>
          <p:cNvSpPr/>
          <p:nvPr/>
        </p:nvSpPr>
        <p:spPr>
          <a:xfrm>
            <a:off x="-27996" y="6259369"/>
            <a:ext cx="67515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/>
              <a:t>Источник </a:t>
            </a:r>
            <a:r>
              <a:rPr lang="en-US" sz="1200" b="1" dirty="0"/>
              <a:t>: </a:t>
            </a:r>
            <a:r>
              <a:rPr lang="en-US" sz="1200" b="1" u="sng" dirty="0"/>
              <a:t>https://www.iea.org/data-and-statistics/charts?sector%5B0%5D=electricity</a:t>
            </a:r>
            <a:endParaRPr lang="ru-RU" sz="1200" b="1" u="sng" dirty="0">
              <a:solidFill>
                <a:srgbClr val="0166B3"/>
              </a:solidFill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877C773-D148-3432-1F45-C3E2ACED2E4B}"/>
              </a:ext>
            </a:extLst>
          </p:cNvPr>
          <p:cNvSpPr/>
          <p:nvPr/>
        </p:nvSpPr>
        <p:spPr>
          <a:xfrm>
            <a:off x="7700741" y="1218331"/>
            <a:ext cx="2853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Актуальность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B8F51E-03AF-DA53-2A0A-E5904F88F6F3}"/>
              </a:ext>
            </a:extLst>
          </p:cNvPr>
          <p:cNvSpPr txBox="1"/>
          <p:nvPr/>
        </p:nvSpPr>
        <p:spPr>
          <a:xfrm>
            <a:off x="6992343" y="1710332"/>
            <a:ext cx="54218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“</a:t>
            </a:r>
            <a:r>
              <a:rPr lang="ru-RU" b="1" dirty="0">
                <a:solidFill>
                  <a:srgbClr val="203864"/>
                </a:solidFill>
              </a:rPr>
              <a:t>Точность прогнозирования - важнейший фактор, позволяющий определить требуемые объемы резервирования мощности для компенсации отклонений в работе объектов ВИЭ-генерации и пропускной способности сети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”</a:t>
            </a:r>
            <a:r>
              <a:rPr lang="ru-RU" b="1" dirty="0">
                <a:solidFill>
                  <a:srgbClr val="203864"/>
                </a:solidFill>
              </a:rPr>
              <a:t>.</a:t>
            </a:r>
            <a:r>
              <a:rPr lang="en-US" b="1" dirty="0">
                <a:solidFill>
                  <a:srgbClr val="203864"/>
                </a:solidFill>
              </a:rPr>
              <a:t>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При наличии достоверных прогнозов солнечной активности можно планировать работу электростанций, оптимизировать мощность генерации и прогнозировать загрузки электросетей</a:t>
            </a:r>
            <a:r>
              <a:rPr lang="ru-RU" dirty="0"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203864"/>
              </a:solidFill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A3BDF2F-F118-28FD-94BC-077F6339B916}"/>
              </a:ext>
            </a:extLst>
          </p:cNvPr>
          <p:cNvSpPr/>
          <p:nvPr/>
        </p:nvSpPr>
        <p:spPr>
          <a:xfrm>
            <a:off x="7804371" y="4322435"/>
            <a:ext cx="2433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Проблемы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0663AB-9760-BADA-CC70-65F63A1DD76D}"/>
              </a:ext>
            </a:extLst>
          </p:cNvPr>
          <p:cNvSpPr txBox="1"/>
          <p:nvPr/>
        </p:nvSpPr>
        <p:spPr>
          <a:xfrm>
            <a:off x="6992343" y="4871827"/>
            <a:ext cx="4453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Сложности и непредсказуемость прогноза. </a:t>
            </a:r>
            <a:r>
              <a:rPr 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Солнечная активность варьируется во времени и ее изменения являются непостоянными и нелинейными.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885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EA29FA-7BD2-1F79-9A1E-12E543346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" y="136525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051379"/>
              </p:ext>
            </p:extLst>
          </p:nvPr>
        </p:nvGraphicFramePr>
        <p:xfrm>
          <a:off x="-27997" y="-30336"/>
          <a:ext cx="12257206" cy="9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57206" cy="97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 И ПРОБЛЕМА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2C31860-32C1-57BF-7040-21EBD9D3C6B9}"/>
              </a:ext>
            </a:extLst>
          </p:cNvPr>
          <p:cNvGrpSpPr/>
          <p:nvPr/>
        </p:nvGrpSpPr>
        <p:grpSpPr>
          <a:xfrm>
            <a:off x="5626360" y="1785192"/>
            <a:ext cx="5968480" cy="4403319"/>
            <a:chOff x="6366863" y="1618429"/>
            <a:chExt cx="5732033" cy="473792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F3C19593-190A-2DA1-FC62-F3D8AE1A6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96" b="28141"/>
            <a:stretch/>
          </p:blipFill>
          <p:spPr>
            <a:xfrm>
              <a:off x="6366863" y="5991225"/>
              <a:ext cx="5732032" cy="365125"/>
            </a:xfrm>
            <a:prstGeom prst="rect">
              <a:avLst/>
            </a:prstGeom>
          </p:spPr>
        </p:pic>
        <p:pic>
          <p:nvPicPr>
            <p:cNvPr id="17" name="Рисунок 16" descr="Изображение выглядит как текст, диаграмма, снимок экрана, линия&#10;&#10;Автоматически созданное описание">
              <a:extLst>
                <a:ext uri="{FF2B5EF4-FFF2-40B4-BE49-F238E27FC236}">
                  <a16:creationId xmlns:a16="http://schemas.microsoft.com/office/drawing/2014/main" id="{DD38CC61-EFC7-7998-2948-E976B5C74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73"/>
            <a:stretch/>
          </p:blipFill>
          <p:spPr>
            <a:xfrm>
              <a:off x="6366863" y="1618429"/>
              <a:ext cx="5732033" cy="4450918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129DAC9-CF34-C42E-7753-80D84BF3F977}"/>
              </a:ext>
            </a:extLst>
          </p:cNvPr>
          <p:cNvSpPr/>
          <p:nvPr/>
        </p:nvSpPr>
        <p:spPr>
          <a:xfrm>
            <a:off x="5294500" y="954195"/>
            <a:ext cx="6803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Абсолютное и относительное изменение в производстве электроэнергии с 2022 по 2023 год.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08B4819-7F10-BD89-0204-43B3BA1A5A4F}"/>
              </a:ext>
            </a:extLst>
          </p:cNvPr>
          <p:cNvSpPr/>
          <p:nvPr/>
        </p:nvSpPr>
        <p:spPr>
          <a:xfrm>
            <a:off x="-393757" y="6256982"/>
            <a:ext cx="67515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b="1" dirty="0"/>
              <a:t>Источник </a:t>
            </a:r>
            <a:r>
              <a:rPr lang="en-US" sz="1200" b="1" dirty="0"/>
              <a:t>: </a:t>
            </a:r>
            <a:r>
              <a:rPr lang="en-US" sz="1200" b="1" u="sng" dirty="0"/>
              <a:t>https://www.iea.org/data-and-statistics/charts?sector%5B0%5D=electricity</a:t>
            </a:r>
            <a:endParaRPr lang="ru-RU" sz="1200" b="1" u="sng" dirty="0">
              <a:solidFill>
                <a:srgbClr val="0166B3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84231A75-8C07-F6A5-F49B-8EDA177A2AC0}"/>
              </a:ext>
            </a:extLst>
          </p:cNvPr>
          <p:cNvSpPr/>
          <p:nvPr/>
        </p:nvSpPr>
        <p:spPr>
          <a:xfrm>
            <a:off x="329495" y="1780638"/>
            <a:ext cx="1561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Выводы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845F5-7CAD-52C2-3B90-D25E00CBD608}"/>
              </a:ext>
            </a:extLst>
          </p:cNvPr>
          <p:cNvSpPr txBox="1"/>
          <p:nvPr/>
        </p:nvSpPr>
        <p:spPr>
          <a:xfrm>
            <a:off x="281442" y="2276539"/>
            <a:ext cx="50605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Таким образом, разработка и усовершенствование методов прогнозирования солнечной активности является актуальной задачей, которая требует дальнейших исследований и разработок.</a:t>
            </a:r>
            <a:r>
              <a:rPr lang="ru-RU" sz="1800" b="1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 Более точные прогнозы солнечной активности позволят более эффективно использовать солнечную энергию и оптимизировать работу энергетической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38081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6BD84D-9909-5A93-F535-417FECAA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" y="117967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909114"/>
              </p:ext>
            </p:extLst>
          </p:nvPr>
        </p:nvGraphicFramePr>
        <p:xfrm>
          <a:off x="-27997" y="-30336"/>
          <a:ext cx="12257206" cy="97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57206" cy="97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 И ЗАДАЧИ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722E9-B316-47F7-9010-0A30D481384A}"/>
              </a:ext>
            </a:extLst>
          </p:cNvPr>
          <p:cNvSpPr txBox="1"/>
          <p:nvPr/>
        </p:nvSpPr>
        <p:spPr>
          <a:xfrm>
            <a:off x="720762" y="1141843"/>
            <a:ext cx="11715078" cy="9848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2149A1"/>
                </a:solidFill>
              </a:rPr>
              <a:t>Цель проекта </a:t>
            </a:r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ru-RU" b="1" dirty="0">
                <a:solidFill>
                  <a:schemeClr val="accent1">
                    <a:lumMod val="50000"/>
                  </a:schemeClr>
                </a:solidFill>
              </a:rPr>
              <a:t>спрогнозировать выработку солнечной энергии электростанцией на основе набора данных, включающего в себя такие измерения, как выработка электроэнергии и погодные условия станции</a:t>
            </a:r>
          </a:p>
          <a:p>
            <a:endParaRPr lang="ru-RU" sz="2000" b="1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F4523FF-5692-78BD-5C75-90AB2BBFBD07}"/>
              </a:ext>
            </a:extLst>
          </p:cNvPr>
          <p:cNvGrpSpPr/>
          <p:nvPr/>
        </p:nvGrpSpPr>
        <p:grpSpPr>
          <a:xfrm>
            <a:off x="2203615" y="2328170"/>
            <a:ext cx="9066009" cy="707886"/>
            <a:chOff x="2772112" y="1159255"/>
            <a:chExt cx="9066009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8E304C-4751-9F95-51CC-9744EA42A0F7}"/>
                </a:ext>
              </a:extLst>
            </p:cNvPr>
            <p:cNvSpPr txBox="1"/>
            <p:nvPr/>
          </p:nvSpPr>
          <p:spPr>
            <a:xfrm>
              <a:off x="3926509" y="1195835"/>
              <a:ext cx="7122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2BB744-3F9D-CB42-B5A5-76F9807998C6}"/>
                </a:ext>
              </a:extLst>
            </p:cNvPr>
            <p:cNvSpPr txBox="1"/>
            <p:nvPr/>
          </p:nvSpPr>
          <p:spPr>
            <a:xfrm>
              <a:off x="2772112" y="1159255"/>
              <a:ext cx="9066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ru-RU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ea typeface="+mn-ea"/>
                  <a:cs typeface="+mn-cs"/>
                </a:rPr>
                <a:t>Анализ и обработка данных о солнечной активности и генерации солнечной энергии.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60C3FC9-D5DC-38A2-ED9D-80BA869EE16B}"/>
              </a:ext>
            </a:extLst>
          </p:cNvPr>
          <p:cNvSpPr txBox="1"/>
          <p:nvPr/>
        </p:nvSpPr>
        <p:spPr>
          <a:xfrm>
            <a:off x="2203615" y="3406438"/>
            <a:ext cx="9225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Разработка моделей прогнозирования солнечной активности и генерации энергии на основе данных о солнечной активности и метеорологических условий.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A39EC-9F94-2039-A169-99D658304500}"/>
              </a:ext>
            </a:extLst>
          </p:cNvPr>
          <p:cNvSpPr txBox="1"/>
          <p:nvPr/>
        </p:nvSpPr>
        <p:spPr>
          <a:xfrm>
            <a:off x="2203615" y="4444301"/>
            <a:ext cx="9066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Внедрение разработанных моделей в реальную инфраструктуру использующую солнечную энергию для автоматического прогнозирования и оптимизации работы систем.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FD397F-F866-ACC9-911E-69C75CB84B6D}"/>
              </a:ext>
            </a:extLst>
          </p:cNvPr>
          <p:cNvSpPr txBox="1"/>
          <p:nvPr/>
        </p:nvSpPr>
        <p:spPr>
          <a:xfrm>
            <a:off x="2203615" y="5830346"/>
            <a:ext cx="9066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Оценка эффективности разработанных моделей и их сравнение с другими существующими методиками прогнозирования. </a:t>
            </a: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F2B390C5-18C7-3274-D75D-239962529C17}"/>
              </a:ext>
            </a:extLst>
          </p:cNvPr>
          <p:cNvGrpSpPr/>
          <p:nvPr/>
        </p:nvGrpSpPr>
        <p:grpSpPr>
          <a:xfrm>
            <a:off x="833275" y="2157658"/>
            <a:ext cx="1021262" cy="1021262"/>
            <a:chOff x="1314579" y="2121406"/>
            <a:chExt cx="1021262" cy="1021262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F4B2BE78-BB8E-59D1-CF93-02A22F07AA44}"/>
                </a:ext>
              </a:extLst>
            </p:cNvPr>
            <p:cNvSpPr/>
            <p:nvPr/>
          </p:nvSpPr>
          <p:spPr>
            <a:xfrm>
              <a:off x="1314579" y="2121406"/>
              <a:ext cx="1021262" cy="1021262"/>
            </a:xfrm>
            <a:prstGeom prst="ellipse">
              <a:avLst/>
            </a:prstGeom>
            <a:solidFill>
              <a:srgbClr val="2149A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B4CDB60-1D40-C1D4-6F33-ADDB2B74A576}"/>
                </a:ext>
              </a:extLst>
            </p:cNvPr>
            <p:cNvSpPr/>
            <p:nvPr/>
          </p:nvSpPr>
          <p:spPr>
            <a:xfrm>
              <a:off x="1416420" y="2223247"/>
              <a:ext cx="817581" cy="817581"/>
            </a:xfrm>
            <a:prstGeom prst="ellipse">
              <a:avLst/>
            </a:prstGeom>
            <a:solidFill>
              <a:srgbClr val="2149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0AFBCC5E-8598-BCA5-ADA3-0620C6D90115}"/>
              </a:ext>
            </a:extLst>
          </p:cNvPr>
          <p:cNvGrpSpPr/>
          <p:nvPr/>
        </p:nvGrpSpPr>
        <p:grpSpPr>
          <a:xfrm>
            <a:off x="838200" y="3309364"/>
            <a:ext cx="1021262" cy="1021262"/>
            <a:chOff x="1361226" y="3216708"/>
            <a:chExt cx="1021262" cy="1021262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BF4D279-7F4A-790D-49EC-E9D2010F2166}"/>
                </a:ext>
              </a:extLst>
            </p:cNvPr>
            <p:cNvSpPr/>
            <p:nvPr/>
          </p:nvSpPr>
          <p:spPr>
            <a:xfrm>
              <a:off x="1463067" y="3318549"/>
              <a:ext cx="817581" cy="817581"/>
            </a:xfrm>
            <a:prstGeom prst="ellipse">
              <a:avLst/>
            </a:prstGeom>
            <a:solidFill>
              <a:srgbClr val="2149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66690480-05CB-8CA4-3B9A-5865D9C52FE8}"/>
                </a:ext>
              </a:extLst>
            </p:cNvPr>
            <p:cNvSpPr/>
            <p:nvPr/>
          </p:nvSpPr>
          <p:spPr>
            <a:xfrm>
              <a:off x="1361226" y="3216708"/>
              <a:ext cx="1021262" cy="1021262"/>
            </a:xfrm>
            <a:prstGeom prst="ellipse">
              <a:avLst/>
            </a:prstGeom>
            <a:solidFill>
              <a:srgbClr val="2149A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722AEE6-7270-9780-A5CE-3F7BFB2C878A}"/>
              </a:ext>
            </a:extLst>
          </p:cNvPr>
          <p:cNvGrpSpPr/>
          <p:nvPr/>
        </p:nvGrpSpPr>
        <p:grpSpPr>
          <a:xfrm>
            <a:off x="838200" y="4464373"/>
            <a:ext cx="1021262" cy="1021262"/>
            <a:chOff x="837392" y="4282491"/>
            <a:chExt cx="1021262" cy="1021262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D47D3B87-1AB1-EEC7-7DBA-908506CA8E51}"/>
                </a:ext>
              </a:extLst>
            </p:cNvPr>
            <p:cNvSpPr/>
            <p:nvPr/>
          </p:nvSpPr>
          <p:spPr>
            <a:xfrm>
              <a:off x="939233" y="4384332"/>
              <a:ext cx="817581" cy="817581"/>
            </a:xfrm>
            <a:prstGeom prst="ellipse">
              <a:avLst/>
            </a:prstGeom>
            <a:solidFill>
              <a:srgbClr val="2149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94B26B00-BFDA-E5A4-7BA4-A5FDEF55D8E9}"/>
                </a:ext>
              </a:extLst>
            </p:cNvPr>
            <p:cNvSpPr/>
            <p:nvPr/>
          </p:nvSpPr>
          <p:spPr>
            <a:xfrm>
              <a:off x="837392" y="4282491"/>
              <a:ext cx="1021262" cy="1021262"/>
            </a:xfrm>
            <a:prstGeom prst="ellipse">
              <a:avLst/>
            </a:prstGeom>
            <a:solidFill>
              <a:srgbClr val="2149A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22D3056A-EE56-7003-8A8B-3D52E2B573BB}"/>
              </a:ext>
            </a:extLst>
          </p:cNvPr>
          <p:cNvGrpSpPr/>
          <p:nvPr/>
        </p:nvGrpSpPr>
        <p:grpSpPr>
          <a:xfrm>
            <a:off x="838200" y="5619382"/>
            <a:ext cx="1021262" cy="1021262"/>
            <a:chOff x="861603" y="5201917"/>
            <a:chExt cx="1021262" cy="1021262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5DCFFA05-2424-BDCB-958F-A9E32233020E}"/>
                </a:ext>
              </a:extLst>
            </p:cNvPr>
            <p:cNvSpPr/>
            <p:nvPr/>
          </p:nvSpPr>
          <p:spPr>
            <a:xfrm>
              <a:off x="963444" y="5303758"/>
              <a:ext cx="817581" cy="817581"/>
            </a:xfrm>
            <a:prstGeom prst="ellipse">
              <a:avLst/>
            </a:prstGeom>
            <a:solidFill>
              <a:srgbClr val="2149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C8850367-E4ED-4FE2-DAF3-1936B47E6BD0}"/>
                </a:ext>
              </a:extLst>
            </p:cNvPr>
            <p:cNvSpPr/>
            <p:nvPr/>
          </p:nvSpPr>
          <p:spPr>
            <a:xfrm>
              <a:off x="861603" y="5201917"/>
              <a:ext cx="1021262" cy="1021262"/>
            </a:xfrm>
            <a:prstGeom prst="ellipse">
              <a:avLst/>
            </a:prstGeom>
            <a:solidFill>
              <a:srgbClr val="2149A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8" name="Рисунок 3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7DC0C097-EF24-E6C8-8079-77306F36F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4" y="3550258"/>
            <a:ext cx="539474" cy="539474"/>
          </a:xfrm>
          <a:prstGeom prst="rect">
            <a:avLst/>
          </a:prstGeom>
        </p:spPr>
      </p:pic>
      <p:pic>
        <p:nvPicPr>
          <p:cNvPr id="40" name="Рисунок 3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5DE5AEB9-A311-B3ED-104B-7D0A9FFC5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3" y="5831725"/>
            <a:ext cx="596576" cy="596576"/>
          </a:xfrm>
          <a:prstGeom prst="rect">
            <a:avLst/>
          </a:prstGeom>
        </p:spPr>
      </p:pic>
      <p:pic>
        <p:nvPicPr>
          <p:cNvPr id="41" name="Рисунок 4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C059D785-8B61-16D6-5F36-4C86B371C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" y="4711945"/>
            <a:ext cx="526119" cy="526119"/>
          </a:xfrm>
          <a:prstGeom prst="rect">
            <a:avLst/>
          </a:prstGeom>
        </p:spPr>
      </p:pic>
      <p:pic>
        <p:nvPicPr>
          <p:cNvPr id="42" name="Рисунок 4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3C7F203-2D6A-2F84-6BFB-CE4911D378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4" y="2393627"/>
            <a:ext cx="549324" cy="5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C37C2C2D-2B6C-E8BA-E660-71B24E35602B}"/>
              </a:ext>
            </a:extLst>
          </p:cNvPr>
          <p:cNvGrpSpPr/>
          <p:nvPr/>
        </p:nvGrpSpPr>
        <p:grpSpPr>
          <a:xfrm>
            <a:off x="-29384" y="84699"/>
            <a:ext cx="12271457" cy="6886165"/>
            <a:chOff x="-29384" y="84699"/>
            <a:chExt cx="12271457" cy="688616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3DE2212A-D83E-A893-C7EF-1BEF5602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037" y="84699"/>
              <a:ext cx="12242073" cy="6886165"/>
            </a:xfrm>
            <a:prstGeom prst="rect">
              <a:avLst/>
            </a:prstGeom>
          </p:spPr>
        </p:pic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6F50A6CF-7957-DD05-7237-2A644F87DF9C}"/>
                </a:ext>
              </a:extLst>
            </p:cNvPr>
            <p:cNvSpPr/>
            <p:nvPr/>
          </p:nvSpPr>
          <p:spPr>
            <a:xfrm>
              <a:off x="-29384" y="2926396"/>
              <a:ext cx="12271457" cy="1675890"/>
            </a:xfrm>
            <a:prstGeom prst="rect">
              <a:avLst/>
            </a:prstGeom>
            <a:solidFill>
              <a:srgbClr val="2149A1">
                <a:alpha val="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-27997" y="-30337"/>
          <a:ext cx="12271457" cy="97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7" y="-30337"/>
                        <a:ext cx="12271457" cy="97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СУЩЕСТВУЮЩИЕ РЕШЕНИЯ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7</a:t>
            </a:fld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567F316B-499E-DF0C-1F59-37F8ADB294F9}"/>
              </a:ext>
            </a:extLst>
          </p:cNvPr>
          <p:cNvSpPr/>
          <p:nvPr/>
        </p:nvSpPr>
        <p:spPr>
          <a:xfrm>
            <a:off x="288490" y="1721623"/>
            <a:ext cx="248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149A1"/>
                </a:solidFill>
              </a:rPr>
              <a:t>“</a:t>
            </a:r>
            <a:r>
              <a:rPr lang="ru-RU" sz="2400" b="1" dirty="0">
                <a:solidFill>
                  <a:srgbClr val="2149A1"/>
                </a:solidFill>
              </a:rPr>
              <a:t>ЭНЕРГОСОЛАР</a:t>
            </a:r>
            <a:r>
              <a:rPr lang="en-US" sz="2400" b="1" dirty="0">
                <a:solidFill>
                  <a:srgbClr val="2149A1"/>
                </a:solidFill>
              </a:rPr>
              <a:t>”</a:t>
            </a:r>
            <a:endParaRPr lang="ru-RU" sz="2400" b="1" dirty="0">
              <a:solidFill>
                <a:srgbClr val="2149A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1F5B7-B6D4-E763-FCE9-F0407C8E75FF}"/>
              </a:ext>
            </a:extLst>
          </p:cNvPr>
          <p:cNvSpPr txBox="1"/>
          <p:nvPr/>
        </p:nvSpPr>
        <p:spPr>
          <a:xfrm>
            <a:off x="2879008" y="987404"/>
            <a:ext cx="9115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Модель краткосрочного почасового прогнозирования выработки солнечной электростанции,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Основана на зависимости величины солнечного излучения, достигшего плоскости фотоэлектрической панели, от прозрачности атмосферы, с учётом данных о состоянии генерирующего оборудования СЭС,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Открытый исходный код.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FBCD3B-151C-F359-26E6-F97E59997A39}"/>
              </a:ext>
            </a:extLst>
          </p:cNvPr>
          <p:cNvSpPr txBox="1"/>
          <p:nvPr/>
        </p:nvSpPr>
        <p:spPr>
          <a:xfrm>
            <a:off x="2879008" y="2971070"/>
            <a:ext cx="91154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Система оптимизации расходов на электроэнергию на предприятии,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Решение для прогнозирования выработки электроэнергии объектами генерации ВИЭ, для более качественной и эффективной работы на ОРЭМ,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Прогноз выработки на рынке на сутки вперед и балансирующем рынке,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Прогноз объема потребления объекта ВИЭ на собственные нужды.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4C2A0-9BE3-ADD8-0E0B-4F9D79E2CB51}"/>
              </a:ext>
            </a:extLst>
          </p:cNvPr>
          <p:cNvSpPr txBox="1"/>
          <p:nvPr/>
        </p:nvSpPr>
        <p:spPr>
          <a:xfrm>
            <a:off x="2879008" y="4724095"/>
            <a:ext cx="9115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Модель прогнозирования выработки ВЭС и СЭС,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Используют данные глобальных метеопрогнозов и данные телеметрии ВИЭ,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Точность глобальных метеопрогнозов улучшена за счёт применения модели WRF (</a:t>
            </a:r>
            <a:r>
              <a:rPr lang="ru-RU" sz="2000" dirty="0" err="1">
                <a:solidFill>
                  <a:srgbClr val="203864"/>
                </a:solidFill>
              </a:rPr>
              <a:t>Weather</a:t>
            </a:r>
            <a:r>
              <a:rPr lang="ru-RU" sz="2000" dirty="0">
                <a:solidFill>
                  <a:srgbClr val="203864"/>
                </a:solidFill>
              </a:rPr>
              <a:t> Research </a:t>
            </a:r>
            <a:r>
              <a:rPr lang="ru-RU" sz="2000" dirty="0" err="1">
                <a:solidFill>
                  <a:srgbClr val="203864"/>
                </a:solidFill>
              </a:rPr>
              <a:t>and</a:t>
            </a:r>
            <a:r>
              <a:rPr lang="ru-RU" sz="2000" dirty="0">
                <a:solidFill>
                  <a:srgbClr val="203864"/>
                </a:solidFill>
              </a:rPr>
              <a:t> </a:t>
            </a:r>
            <a:r>
              <a:rPr lang="ru-RU" sz="2000" dirty="0" err="1">
                <a:solidFill>
                  <a:srgbClr val="203864"/>
                </a:solidFill>
              </a:rPr>
              <a:t>Forecasting</a:t>
            </a:r>
            <a:r>
              <a:rPr lang="ru-RU" sz="2000" dirty="0">
                <a:solidFill>
                  <a:srgbClr val="203864"/>
                </a:solidFill>
              </a:rPr>
              <a:t>),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203864"/>
                </a:solidFill>
              </a:rPr>
              <a:t>Тестирование модели перед внедрением проводится на безвозмездной основе.</a:t>
            </a: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B9972B0-59D8-7D5C-9114-18802CA5317A}"/>
              </a:ext>
            </a:extLst>
          </p:cNvPr>
          <p:cNvSpPr/>
          <p:nvPr/>
        </p:nvSpPr>
        <p:spPr>
          <a:xfrm>
            <a:off x="288490" y="3551401"/>
            <a:ext cx="248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2149A1"/>
                </a:solidFill>
              </a:rPr>
              <a:t>“</a:t>
            </a:r>
            <a:r>
              <a:rPr lang="ru-RU" sz="2400" b="1" dirty="0">
                <a:solidFill>
                  <a:srgbClr val="2149A1"/>
                </a:solidFill>
              </a:rPr>
              <a:t>FORECAST</a:t>
            </a:r>
            <a:r>
              <a:rPr lang="en-US" sz="2400" b="1" dirty="0">
                <a:solidFill>
                  <a:srgbClr val="2149A1"/>
                </a:solidFill>
              </a:rPr>
              <a:t>”</a:t>
            </a:r>
            <a:r>
              <a:rPr lang="ru-RU" sz="2400" b="1" dirty="0">
                <a:solidFill>
                  <a:srgbClr val="2149A1"/>
                </a:solidFill>
              </a:rPr>
              <a:t> 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175E33CD-F28B-FA6A-301B-C929A475BC71}"/>
              </a:ext>
            </a:extLst>
          </p:cNvPr>
          <p:cNvSpPr/>
          <p:nvPr/>
        </p:nvSpPr>
        <p:spPr>
          <a:xfrm>
            <a:off x="288490" y="5506220"/>
            <a:ext cx="248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49A1"/>
                </a:solidFill>
              </a:rPr>
              <a:t> </a:t>
            </a:r>
            <a:r>
              <a:rPr lang="en-US" sz="2400" b="1" dirty="0">
                <a:solidFill>
                  <a:srgbClr val="2149A1"/>
                </a:solidFill>
              </a:rPr>
              <a:t>“SKM”</a:t>
            </a:r>
            <a:endParaRPr lang="ru-RU" sz="2400" b="1" dirty="0">
              <a:solidFill>
                <a:srgbClr val="2149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EE2468D-FEB5-79D2-FE4B-E8EF4957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135"/>
            <a:ext cx="12192000" cy="6975898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354130"/>
              </p:ext>
            </p:extLst>
          </p:nvPr>
        </p:nvGraphicFramePr>
        <p:xfrm>
          <a:off x="-23092" y="-129490"/>
          <a:ext cx="12271301" cy="97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3092" y="-129490"/>
                        <a:ext cx="12271301" cy="972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МАТЕМАТИЧЕСКИЕ ПОДХОДЫ К РЕШЕНИЮ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8</a:t>
            </a:fld>
            <a:endParaRPr lang="ru-RU" dirty="0"/>
          </a:p>
        </p:txBody>
      </p:sp>
      <p:sp>
        <p:nvSpPr>
          <p:cNvPr id="1036" name="Прямоугольник: скругленные углы 1035">
            <a:extLst>
              <a:ext uri="{FF2B5EF4-FFF2-40B4-BE49-F238E27FC236}">
                <a16:creationId xmlns:a16="http://schemas.microsoft.com/office/drawing/2014/main" id="{67264124-1C3A-4953-6C78-0B3E7A46E6EE}"/>
              </a:ext>
            </a:extLst>
          </p:cNvPr>
          <p:cNvSpPr/>
          <p:nvPr/>
        </p:nvSpPr>
        <p:spPr>
          <a:xfrm>
            <a:off x="2827087" y="1031757"/>
            <a:ext cx="6818553" cy="556236"/>
          </a:xfrm>
          <a:prstGeom prst="roundRect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Прогнозирование солнечной инсоляции</a:t>
            </a:r>
          </a:p>
        </p:txBody>
      </p:sp>
      <p:sp>
        <p:nvSpPr>
          <p:cNvPr id="1037" name="Блок-схема: знак завершения 1036">
            <a:extLst>
              <a:ext uri="{FF2B5EF4-FFF2-40B4-BE49-F238E27FC236}">
                <a16:creationId xmlns:a16="http://schemas.microsoft.com/office/drawing/2014/main" id="{A01AABAA-BC15-3E8F-6A10-966FA0AFEB1A}"/>
              </a:ext>
            </a:extLst>
          </p:cNvPr>
          <p:cNvSpPr/>
          <p:nvPr/>
        </p:nvSpPr>
        <p:spPr>
          <a:xfrm>
            <a:off x="553072" y="1710414"/>
            <a:ext cx="2431228" cy="80682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Физические методы</a:t>
            </a:r>
          </a:p>
        </p:txBody>
      </p:sp>
      <p:sp>
        <p:nvSpPr>
          <p:cNvPr id="1039" name="Блок-схема: знак завершения 1038">
            <a:extLst>
              <a:ext uri="{FF2B5EF4-FFF2-40B4-BE49-F238E27FC236}">
                <a16:creationId xmlns:a16="http://schemas.microsoft.com/office/drawing/2014/main" id="{F89C4A0D-8E83-B7A3-7B0D-14602282124B}"/>
              </a:ext>
            </a:extLst>
          </p:cNvPr>
          <p:cNvSpPr/>
          <p:nvPr/>
        </p:nvSpPr>
        <p:spPr>
          <a:xfrm>
            <a:off x="3543377" y="1712222"/>
            <a:ext cx="2431228" cy="80682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Статические подходы</a:t>
            </a:r>
            <a:endParaRPr lang="ru-RU" dirty="0"/>
          </a:p>
        </p:txBody>
      </p:sp>
      <p:sp>
        <p:nvSpPr>
          <p:cNvPr id="1040" name="Блок-схема: знак завершения 1039">
            <a:extLst>
              <a:ext uri="{FF2B5EF4-FFF2-40B4-BE49-F238E27FC236}">
                <a16:creationId xmlns:a16="http://schemas.microsoft.com/office/drawing/2014/main" id="{5FFBC942-36D3-3BE6-0F38-39A8E4B9CCA5}"/>
              </a:ext>
            </a:extLst>
          </p:cNvPr>
          <p:cNvSpPr/>
          <p:nvPr/>
        </p:nvSpPr>
        <p:spPr>
          <a:xfrm>
            <a:off x="6275819" y="1712222"/>
            <a:ext cx="2431228" cy="80682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Модели машинного обучения</a:t>
            </a:r>
            <a:endParaRPr lang="ru-RU" dirty="0"/>
          </a:p>
        </p:txBody>
      </p:sp>
      <p:sp>
        <p:nvSpPr>
          <p:cNvPr id="1041" name="Блок-схема: знак завершения 1040">
            <a:extLst>
              <a:ext uri="{FF2B5EF4-FFF2-40B4-BE49-F238E27FC236}">
                <a16:creationId xmlns:a16="http://schemas.microsoft.com/office/drawing/2014/main" id="{E3C53E3D-2908-CB72-617D-1728699D7839}"/>
              </a:ext>
            </a:extLst>
          </p:cNvPr>
          <p:cNvSpPr/>
          <p:nvPr/>
        </p:nvSpPr>
        <p:spPr>
          <a:xfrm>
            <a:off x="9191279" y="1710414"/>
            <a:ext cx="2431228" cy="806824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Гибридные модели </a:t>
            </a:r>
            <a:endParaRPr lang="ru-RU" dirty="0"/>
          </a:p>
        </p:txBody>
      </p:sp>
      <p:sp>
        <p:nvSpPr>
          <p:cNvPr id="1044" name="Блок-схема: альтернативный процесс 1043">
            <a:extLst>
              <a:ext uri="{FF2B5EF4-FFF2-40B4-BE49-F238E27FC236}">
                <a16:creationId xmlns:a16="http://schemas.microsoft.com/office/drawing/2014/main" id="{05557D52-3A17-C0F7-975E-75A1F8923A03}"/>
              </a:ext>
            </a:extLst>
          </p:cNvPr>
          <p:cNvSpPr/>
          <p:nvPr/>
        </p:nvSpPr>
        <p:spPr>
          <a:xfrm>
            <a:off x="1928894" y="2603780"/>
            <a:ext cx="1269403" cy="731520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6" name="Блок-схема: альтернативный процесс 1045">
            <a:extLst>
              <a:ext uri="{FF2B5EF4-FFF2-40B4-BE49-F238E27FC236}">
                <a16:creationId xmlns:a16="http://schemas.microsoft.com/office/drawing/2014/main" id="{627C7136-F000-D99C-728D-9DA4D2BAD0E0}"/>
              </a:ext>
            </a:extLst>
          </p:cNvPr>
          <p:cNvSpPr/>
          <p:nvPr/>
        </p:nvSpPr>
        <p:spPr>
          <a:xfrm>
            <a:off x="3393055" y="2603780"/>
            <a:ext cx="1269403" cy="731520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7" name="Блок-схема: альтернативный процесс 1046">
            <a:extLst>
              <a:ext uri="{FF2B5EF4-FFF2-40B4-BE49-F238E27FC236}">
                <a16:creationId xmlns:a16="http://schemas.microsoft.com/office/drawing/2014/main" id="{C749761F-7B13-ECED-8783-AA4F14E66E7C}"/>
              </a:ext>
            </a:extLst>
          </p:cNvPr>
          <p:cNvSpPr/>
          <p:nvPr/>
        </p:nvSpPr>
        <p:spPr>
          <a:xfrm>
            <a:off x="4828906" y="2590833"/>
            <a:ext cx="1269403" cy="731520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3" name="Блок-схема: альтернативный процесс 1052">
            <a:extLst>
              <a:ext uri="{FF2B5EF4-FFF2-40B4-BE49-F238E27FC236}">
                <a16:creationId xmlns:a16="http://schemas.microsoft.com/office/drawing/2014/main" id="{931FBE2D-E5C0-0414-B2DC-25C1C4ECDB75}"/>
              </a:ext>
            </a:extLst>
          </p:cNvPr>
          <p:cNvSpPr/>
          <p:nvPr/>
        </p:nvSpPr>
        <p:spPr>
          <a:xfrm>
            <a:off x="10533443" y="2606468"/>
            <a:ext cx="1269403" cy="731520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2" name="Блок-схема: альтернативный процесс 1041">
            <a:extLst>
              <a:ext uri="{FF2B5EF4-FFF2-40B4-BE49-F238E27FC236}">
                <a16:creationId xmlns:a16="http://schemas.microsoft.com/office/drawing/2014/main" id="{A12A248F-D961-9742-A32E-047BA20A1222}"/>
              </a:ext>
            </a:extLst>
          </p:cNvPr>
          <p:cNvSpPr/>
          <p:nvPr/>
        </p:nvSpPr>
        <p:spPr>
          <a:xfrm>
            <a:off x="292770" y="2619433"/>
            <a:ext cx="1269403" cy="731520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DE5F578D-C7A2-F590-9C9B-C49D005D3AAC}"/>
              </a:ext>
            </a:extLst>
          </p:cNvPr>
          <p:cNvSpPr txBox="1"/>
          <p:nvPr/>
        </p:nvSpPr>
        <p:spPr>
          <a:xfrm>
            <a:off x="336217" y="2741537"/>
            <a:ext cx="1225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Численный прогноз погоды</a:t>
            </a:r>
          </a:p>
          <a:p>
            <a:endParaRPr lang="ru-RU" dirty="0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D4F929A8-05DF-2256-BB68-FF9B7ADE3D15}"/>
              </a:ext>
            </a:extLst>
          </p:cNvPr>
          <p:cNvSpPr txBox="1"/>
          <p:nvPr/>
        </p:nvSpPr>
        <p:spPr>
          <a:xfrm>
            <a:off x="3446467" y="2762768"/>
            <a:ext cx="1187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AR, MA, ARMA, ARIMA, SARIMA</a:t>
            </a:r>
          </a:p>
          <a:p>
            <a:endParaRPr lang="ru-RU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A5235CC4-1A1B-8A8C-CFAF-39E4CF25276D}"/>
              </a:ext>
            </a:extLst>
          </p:cNvPr>
          <p:cNvSpPr txBox="1"/>
          <p:nvPr/>
        </p:nvSpPr>
        <p:spPr>
          <a:xfrm>
            <a:off x="1813308" y="2649492"/>
            <a:ext cx="1482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Методы пространственной корреляции</a:t>
            </a:r>
          </a:p>
          <a:p>
            <a:endParaRPr lang="ru-RU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DF707F40-ABA4-C7BD-7646-BECD7F5A0935}"/>
              </a:ext>
            </a:extLst>
          </p:cNvPr>
          <p:cNvSpPr txBox="1"/>
          <p:nvPr/>
        </p:nvSpPr>
        <p:spPr>
          <a:xfrm>
            <a:off x="4963369" y="2796955"/>
            <a:ext cx="1067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ARCH, Kalman</a:t>
            </a:r>
          </a:p>
          <a:p>
            <a:endParaRPr lang="ru-RU" dirty="0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C6375008-7E6A-5A0F-C5BC-FF7D96CBB362}"/>
              </a:ext>
            </a:extLst>
          </p:cNvPr>
          <p:cNvSpPr txBox="1"/>
          <p:nvPr/>
        </p:nvSpPr>
        <p:spPr>
          <a:xfrm>
            <a:off x="10498308" y="2645149"/>
            <a:ext cx="1367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Методы с поддержкой прогнозирования</a:t>
            </a:r>
          </a:p>
          <a:p>
            <a:endParaRPr lang="ru-RU" dirty="0"/>
          </a:p>
        </p:txBody>
      </p:sp>
      <p:sp>
        <p:nvSpPr>
          <p:cNvPr id="1051" name="Блок-схема: альтернативный процесс 1050">
            <a:extLst>
              <a:ext uri="{FF2B5EF4-FFF2-40B4-BE49-F238E27FC236}">
                <a16:creationId xmlns:a16="http://schemas.microsoft.com/office/drawing/2014/main" id="{23259BB6-CB46-E8FE-8039-FEBE7483A485}"/>
              </a:ext>
            </a:extLst>
          </p:cNvPr>
          <p:cNvSpPr/>
          <p:nvPr/>
        </p:nvSpPr>
        <p:spPr>
          <a:xfrm>
            <a:off x="7629817" y="3180279"/>
            <a:ext cx="1150786" cy="465059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DAFEA146-4C14-D1AE-C27E-B0C6D7B315F0}"/>
              </a:ext>
            </a:extLst>
          </p:cNvPr>
          <p:cNvSpPr txBox="1"/>
          <p:nvPr/>
        </p:nvSpPr>
        <p:spPr>
          <a:xfrm>
            <a:off x="7695959" y="3259849"/>
            <a:ext cx="1367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Random </a:t>
            </a:r>
            <a:r>
              <a:rPr lang="en-US" sz="1200" dirty="0" err="1">
                <a:solidFill>
                  <a:schemeClr val="bg1"/>
                </a:solidFill>
              </a:rPr>
              <a:t>forset</a:t>
            </a:r>
            <a:endParaRPr lang="en-US" sz="1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070" name="Блок-схема: альтернативный процесс 1069">
            <a:extLst>
              <a:ext uri="{FF2B5EF4-FFF2-40B4-BE49-F238E27FC236}">
                <a16:creationId xmlns:a16="http://schemas.microsoft.com/office/drawing/2014/main" id="{A15A80BD-8D40-1674-1767-D1F81A834BD9}"/>
              </a:ext>
            </a:extLst>
          </p:cNvPr>
          <p:cNvSpPr/>
          <p:nvPr/>
        </p:nvSpPr>
        <p:spPr>
          <a:xfrm>
            <a:off x="9102656" y="2606468"/>
            <a:ext cx="1269403" cy="731520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9F4388FE-BCC8-0FC1-0AD7-C39E1117E1CE}"/>
              </a:ext>
            </a:extLst>
          </p:cNvPr>
          <p:cNvSpPr txBox="1"/>
          <p:nvPr/>
        </p:nvSpPr>
        <p:spPr>
          <a:xfrm>
            <a:off x="9191279" y="2722125"/>
            <a:ext cx="111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chemeClr val="bg1"/>
                </a:solidFill>
              </a:rPr>
              <a:t>Взвешенный прогноз</a:t>
            </a:r>
          </a:p>
          <a:p>
            <a:endParaRPr lang="ru-RU" dirty="0"/>
          </a:p>
        </p:txBody>
      </p:sp>
      <p:sp>
        <p:nvSpPr>
          <p:cNvPr id="1077" name="Блок-схема: альтернативный процесс 1076">
            <a:extLst>
              <a:ext uri="{FF2B5EF4-FFF2-40B4-BE49-F238E27FC236}">
                <a16:creationId xmlns:a16="http://schemas.microsoft.com/office/drawing/2014/main" id="{52C6B9A8-8769-4C01-9F67-209F43195452}"/>
              </a:ext>
            </a:extLst>
          </p:cNvPr>
          <p:cNvSpPr/>
          <p:nvPr/>
        </p:nvSpPr>
        <p:spPr>
          <a:xfrm>
            <a:off x="6355635" y="3168285"/>
            <a:ext cx="1150786" cy="465059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B2FFBD5-5AFF-53CD-616B-1B45ECCAFFBD}"/>
              </a:ext>
            </a:extLst>
          </p:cNvPr>
          <p:cNvSpPr txBox="1"/>
          <p:nvPr/>
        </p:nvSpPr>
        <p:spPr>
          <a:xfrm>
            <a:off x="6268711" y="3252736"/>
            <a:ext cx="1367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dirty="0" err="1">
                <a:solidFill>
                  <a:schemeClr val="bg1"/>
                </a:solidFill>
              </a:rPr>
              <a:t>XGBoost</a:t>
            </a:r>
            <a:endParaRPr lang="ru-RU" sz="1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080" name="Блок-схема: альтернативный процесс 1079">
            <a:extLst>
              <a:ext uri="{FF2B5EF4-FFF2-40B4-BE49-F238E27FC236}">
                <a16:creationId xmlns:a16="http://schemas.microsoft.com/office/drawing/2014/main" id="{6BF7A2AA-5785-5B11-2356-305DFBEEB1DB}"/>
              </a:ext>
            </a:extLst>
          </p:cNvPr>
          <p:cNvSpPr/>
          <p:nvPr/>
        </p:nvSpPr>
        <p:spPr>
          <a:xfrm>
            <a:off x="6360174" y="2641631"/>
            <a:ext cx="1150786" cy="465059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47DEFA27-7E70-176B-57D8-E2617D73F3B4}"/>
              </a:ext>
            </a:extLst>
          </p:cNvPr>
          <p:cNvSpPr txBox="1"/>
          <p:nvPr/>
        </p:nvSpPr>
        <p:spPr>
          <a:xfrm>
            <a:off x="6698333" y="2722125"/>
            <a:ext cx="5860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ANN</a:t>
            </a:r>
          </a:p>
          <a:p>
            <a:endParaRPr lang="ru-RU" dirty="0"/>
          </a:p>
        </p:txBody>
      </p:sp>
      <p:grpSp>
        <p:nvGrpSpPr>
          <p:cNvPr id="1086" name="Группа 1085">
            <a:extLst>
              <a:ext uri="{FF2B5EF4-FFF2-40B4-BE49-F238E27FC236}">
                <a16:creationId xmlns:a16="http://schemas.microsoft.com/office/drawing/2014/main" id="{9A7B2A2D-030E-F88A-06DB-F8C37B60D189}"/>
              </a:ext>
            </a:extLst>
          </p:cNvPr>
          <p:cNvGrpSpPr/>
          <p:nvPr/>
        </p:nvGrpSpPr>
        <p:grpSpPr>
          <a:xfrm>
            <a:off x="7638148" y="2643750"/>
            <a:ext cx="1176002" cy="632373"/>
            <a:chOff x="7801091" y="3073626"/>
            <a:chExt cx="1176002" cy="632373"/>
          </a:xfrm>
        </p:grpSpPr>
        <p:sp>
          <p:nvSpPr>
            <p:cNvPr id="1078" name="Блок-схема: альтернативный процесс 1077">
              <a:extLst>
                <a:ext uri="{FF2B5EF4-FFF2-40B4-BE49-F238E27FC236}">
                  <a16:creationId xmlns:a16="http://schemas.microsoft.com/office/drawing/2014/main" id="{E37D5367-EF3E-2EC6-9CDF-6D755BA6924A}"/>
                </a:ext>
              </a:extLst>
            </p:cNvPr>
            <p:cNvSpPr/>
            <p:nvPr/>
          </p:nvSpPr>
          <p:spPr>
            <a:xfrm>
              <a:off x="7801091" y="3073626"/>
              <a:ext cx="1150786" cy="465059"/>
            </a:xfrm>
            <a:prstGeom prst="flowChartAlternateProcess">
              <a:avLst/>
            </a:prstGeom>
            <a:solidFill>
              <a:srgbClr val="2149A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8BC457A-23BC-138C-AF1A-3CDE0092F530}"/>
                </a:ext>
              </a:extLst>
            </p:cNvPr>
            <p:cNvSpPr txBox="1"/>
            <p:nvPr/>
          </p:nvSpPr>
          <p:spPr>
            <a:xfrm>
              <a:off x="7943630" y="3152001"/>
              <a:ext cx="1033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Fuzzy logic</a:t>
              </a:r>
            </a:p>
            <a:p>
              <a:endParaRPr lang="ru-RU" dirty="0"/>
            </a:p>
          </p:txBody>
        </p:sp>
      </p:grpSp>
      <p:sp>
        <p:nvSpPr>
          <p:cNvPr id="1081" name="Блок-схема: альтернативный процесс 1080">
            <a:extLst>
              <a:ext uri="{FF2B5EF4-FFF2-40B4-BE49-F238E27FC236}">
                <a16:creationId xmlns:a16="http://schemas.microsoft.com/office/drawing/2014/main" id="{85CE4904-5ED5-1020-A640-D8FF2408B516}"/>
              </a:ext>
            </a:extLst>
          </p:cNvPr>
          <p:cNvSpPr/>
          <p:nvPr/>
        </p:nvSpPr>
        <p:spPr>
          <a:xfrm>
            <a:off x="7052500" y="3715726"/>
            <a:ext cx="1150786" cy="465059"/>
          </a:xfrm>
          <a:prstGeom prst="flowChartAlternateProcess">
            <a:avLst/>
          </a:prstGeom>
          <a:solidFill>
            <a:srgbClr val="2149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0D528999-6CFE-2657-1E22-CF41D58A47B7}"/>
              </a:ext>
            </a:extLst>
          </p:cNvPr>
          <p:cNvSpPr txBox="1"/>
          <p:nvPr/>
        </p:nvSpPr>
        <p:spPr>
          <a:xfrm>
            <a:off x="7041141" y="3733373"/>
            <a:ext cx="119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Naive Bayesian</a:t>
            </a:r>
            <a:endParaRPr lang="ru-RU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alg</a:t>
            </a:r>
            <a:endParaRPr lang="en-US" sz="12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091" name="Прямоугольник 1090">
            <a:extLst>
              <a:ext uri="{FF2B5EF4-FFF2-40B4-BE49-F238E27FC236}">
                <a16:creationId xmlns:a16="http://schemas.microsoft.com/office/drawing/2014/main" id="{48E04D7A-922E-8066-DA25-DCD0E48F2492}"/>
              </a:ext>
            </a:extLst>
          </p:cNvPr>
          <p:cNvSpPr/>
          <p:nvPr/>
        </p:nvSpPr>
        <p:spPr>
          <a:xfrm>
            <a:off x="529527" y="3706317"/>
            <a:ext cx="2431228" cy="2038619"/>
          </a:xfrm>
          <a:prstGeom prst="rect">
            <a:avLst/>
          </a:prstGeom>
          <a:solidFill>
            <a:srgbClr val="FFF2CC">
              <a:alpha val="15000"/>
            </a:srgbClr>
          </a:solidFill>
          <a:ln w="15875">
            <a:gradFill>
              <a:gsLst>
                <a:gs pos="0">
                  <a:srgbClr val="642523"/>
                </a:gs>
                <a:gs pos="100000">
                  <a:srgbClr val="D8B5B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2" name="Прямоугольник 1091">
            <a:extLst>
              <a:ext uri="{FF2B5EF4-FFF2-40B4-BE49-F238E27FC236}">
                <a16:creationId xmlns:a16="http://schemas.microsoft.com/office/drawing/2014/main" id="{2C2ADDB3-A803-F06E-12BA-CCB02E2FDACB}"/>
              </a:ext>
            </a:extLst>
          </p:cNvPr>
          <p:cNvSpPr/>
          <p:nvPr/>
        </p:nvSpPr>
        <p:spPr>
          <a:xfrm>
            <a:off x="3576286" y="3692716"/>
            <a:ext cx="2453657" cy="2915830"/>
          </a:xfrm>
          <a:prstGeom prst="rect">
            <a:avLst/>
          </a:prstGeom>
          <a:solidFill>
            <a:srgbClr val="FFF2CC">
              <a:alpha val="15000"/>
            </a:srgbClr>
          </a:solidFill>
          <a:ln w="15875">
            <a:gradFill>
              <a:gsLst>
                <a:gs pos="0">
                  <a:srgbClr val="642523"/>
                </a:gs>
                <a:gs pos="100000">
                  <a:srgbClr val="D8B5B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4" name="Прямоугольник 1093">
            <a:extLst>
              <a:ext uri="{FF2B5EF4-FFF2-40B4-BE49-F238E27FC236}">
                <a16:creationId xmlns:a16="http://schemas.microsoft.com/office/drawing/2014/main" id="{3857C92E-0CF2-B914-DBE4-E71661917066}"/>
              </a:ext>
            </a:extLst>
          </p:cNvPr>
          <p:cNvSpPr/>
          <p:nvPr/>
        </p:nvSpPr>
        <p:spPr>
          <a:xfrm>
            <a:off x="9307530" y="3694349"/>
            <a:ext cx="2381347" cy="2019992"/>
          </a:xfrm>
          <a:prstGeom prst="rect">
            <a:avLst/>
          </a:prstGeom>
          <a:solidFill>
            <a:srgbClr val="FFF2CC">
              <a:alpha val="15000"/>
            </a:srgbClr>
          </a:solidFill>
          <a:ln w="15875">
            <a:gradFill>
              <a:gsLst>
                <a:gs pos="0">
                  <a:srgbClr val="642523"/>
                </a:gs>
                <a:gs pos="100000">
                  <a:srgbClr val="D8B5B1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97" name="Прямоугольник 1096">
            <a:extLst>
              <a:ext uri="{FF2B5EF4-FFF2-40B4-BE49-F238E27FC236}">
                <a16:creationId xmlns:a16="http://schemas.microsoft.com/office/drawing/2014/main" id="{C8FD3319-B19A-890C-2415-1EA6896E9A85}"/>
              </a:ext>
            </a:extLst>
          </p:cNvPr>
          <p:cNvSpPr/>
          <p:nvPr/>
        </p:nvSpPr>
        <p:spPr>
          <a:xfrm>
            <a:off x="586821" y="3821914"/>
            <a:ext cx="2373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Не применяются для краткосрочного прогнозирования</a:t>
            </a:r>
          </a:p>
        </p:txBody>
      </p:sp>
      <p:sp>
        <p:nvSpPr>
          <p:cNvPr id="1100" name="Прямоугольник 1099">
            <a:extLst>
              <a:ext uri="{FF2B5EF4-FFF2-40B4-BE49-F238E27FC236}">
                <a16:creationId xmlns:a16="http://schemas.microsoft.com/office/drawing/2014/main" id="{CE98C7F4-9EC7-A1BE-2DD2-6D3036D10C35}"/>
              </a:ext>
            </a:extLst>
          </p:cNvPr>
          <p:cNvSpPr/>
          <p:nvPr/>
        </p:nvSpPr>
        <p:spPr>
          <a:xfrm>
            <a:off x="586821" y="4733453"/>
            <a:ext cx="21652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Высокая стоимость доступа к</a:t>
            </a:r>
          </a:p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данным</a:t>
            </a:r>
          </a:p>
        </p:txBody>
      </p:sp>
      <p:sp>
        <p:nvSpPr>
          <p:cNvPr id="1106" name="Прямоугольник 1105">
            <a:extLst>
              <a:ext uri="{FF2B5EF4-FFF2-40B4-BE49-F238E27FC236}">
                <a16:creationId xmlns:a16="http://schemas.microsoft.com/office/drawing/2014/main" id="{151EC826-025E-51A4-EE81-55BFF1D865CC}"/>
              </a:ext>
            </a:extLst>
          </p:cNvPr>
          <p:cNvSpPr/>
          <p:nvPr/>
        </p:nvSpPr>
        <p:spPr>
          <a:xfrm>
            <a:off x="3651839" y="5039618"/>
            <a:ext cx="23810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Низкая эффективность при прогнозировании временных рядов со сложными нелинейными зависимостями</a:t>
            </a:r>
          </a:p>
        </p:txBody>
      </p:sp>
      <p:grpSp>
        <p:nvGrpSpPr>
          <p:cNvPr id="1123" name="Группа 1122">
            <a:extLst>
              <a:ext uri="{FF2B5EF4-FFF2-40B4-BE49-F238E27FC236}">
                <a16:creationId xmlns:a16="http://schemas.microsoft.com/office/drawing/2014/main" id="{E34AB762-1ADC-3159-AFED-B58E0BD782AE}"/>
              </a:ext>
            </a:extLst>
          </p:cNvPr>
          <p:cNvGrpSpPr/>
          <p:nvPr/>
        </p:nvGrpSpPr>
        <p:grpSpPr>
          <a:xfrm>
            <a:off x="6413339" y="4419381"/>
            <a:ext cx="2531819" cy="2345379"/>
            <a:chOff x="6465604" y="4315514"/>
            <a:chExt cx="2531819" cy="2345379"/>
          </a:xfrm>
        </p:grpSpPr>
        <p:sp>
          <p:nvSpPr>
            <p:cNvPr id="1093" name="Прямоугольник 1092">
              <a:extLst>
                <a:ext uri="{FF2B5EF4-FFF2-40B4-BE49-F238E27FC236}">
                  <a16:creationId xmlns:a16="http://schemas.microsoft.com/office/drawing/2014/main" id="{AD0FA15E-9676-A457-B57C-901035EE8561}"/>
                </a:ext>
              </a:extLst>
            </p:cNvPr>
            <p:cNvSpPr/>
            <p:nvPr/>
          </p:nvSpPr>
          <p:spPr>
            <a:xfrm>
              <a:off x="6465604" y="4315514"/>
              <a:ext cx="2446190" cy="2345379"/>
            </a:xfrm>
            <a:prstGeom prst="rect">
              <a:avLst/>
            </a:prstGeom>
            <a:solidFill>
              <a:srgbClr val="FFF2CC">
                <a:alpha val="15000"/>
              </a:srgbClr>
            </a:solidFill>
            <a:ln w="15875">
              <a:gradFill>
                <a:gsLst>
                  <a:gs pos="0">
                    <a:srgbClr val="642523"/>
                  </a:gs>
                  <a:gs pos="100000">
                    <a:srgbClr val="D8B5B1"/>
                  </a:gs>
                </a:gsLst>
                <a:lin ang="5400000" scaled="1"/>
              </a:gra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03" name="Прямоугольник 1102">
              <a:extLst>
                <a:ext uri="{FF2B5EF4-FFF2-40B4-BE49-F238E27FC236}">
                  <a16:creationId xmlns:a16="http://schemas.microsoft.com/office/drawing/2014/main" id="{E0A01142-7B60-1B2D-96FB-361AD46D63F6}"/>
                </a:ext>
              </a:extLst>
            </p:cNvPr>
            <p:cNvSpPr/>
            <p:nvPr/>
          </p:nvSpPr>
          <p:spPr>
            <a:xfrm>
              <a:off x="6482536" y="5779619"/>
              <a:ext cx="242925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1">
                      <a:lumMod val="50000"/>
                    </a:schemeClr>
                  </a:solidFill>
                  <a:latin typeface="Arial Narrow" panose="020B0606020202030204" pitchFamily="34" charset="0"/>
                </a:rPr>
                <a:t>Высокие требования к качеству и объему исходных данных</a:t>
              </a:r>
            </a:p>
          </p:txBody>
        </p:sp>
        <p:sp>
          <p:nvSpPr>
            <p:cNvPr id="1109" name="Прямоугольник 1108">
              <a:extLst>
                <a:ext uri="{FF2B5EF4-FFF2-40B4-BE49-F238E27FC236}">
                  <a16:creationId xmlns:a16="http://schemas.microsoft.com/office/drawing/2014/main" id="{168E5A39-DF47-0F97-4241-D7CDC44A9C7B}"/>
                </a:ext>
              </a:extLst>
            </p:cNvPr>
            <p:cNvSpPr/>
            <p:nvPr/>
          </p:nvSpPr>
          <p:spPr>
            <a:xfrm>
              <a:off x="6490218" y="5238549"/>
              <a:ext cx="25072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1">
                      <a:lumMod val="50000"/>
                    </a:schemeClr>
                  </a:solidFill>
                  <a:latin typeface="Arial Narrow" panose="020B0606020202030204" pitchFamily="34" charset="0"/>
                </a:rPr>
                <a:t>Высокая вычислительная мощность</a:t>
              </a:r>
            </a:p>
          </p:txBody>
        </p:sp>
        <p:sp>
          <p:nvSpPr>
            <p:cNvPr id="1112" name="Прямоугольник 1111">
              <a:extLst>
                <a:ext uri="{FF2B5EF4-FFF2-40B4-BE49-F238E27FC236}">
                  <a16:creationId xmlns:a16="http://schemas.microsoft.com/office/drawing/2014/main" id="{E2BC8DC2-787D-3AD8-64E9-74400A908EBF}"/>
                </a:ext>
              </a:extLst>
            </p:cNvPr>
            <p:cNvSpPr/>
            <p:nvPr/>
          </p:nvSpPr>
          <p:spPr>
            <a:xfrm>
              <a:off x="6508000" y="4338261"/>
              <a:ext cx="24461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>
                  <a:solidFill>
                    <a:schemeClr val="accent1">
                      <a:lumMod val="50000"/>
                    </a:schemeClr>
                  </a:solidFill>
                  <a:latin typeface="Arial Narrow" panose="020B0606020202030204" pitchFamily="34" charset="0"/>
                </a:rPr>
                <a:t>Сложность  подбора архитектуры и</a:t>
              </a:r>
            </a:p>
            <a:p>
              <a:pPr algn="ctr"/>
              <a:r>
                <a:rPr lang="ru-RU" sz="1600" b="1" dirty="0" err="1">
                  <a:solidFill>
                    <a:schemeClr val="accent1">
                      <a:lumMod val="50000"/>
                    </a:schemeClr>
                  </a:solidFill>
                  <a:latin typeface="Arial Narrow" panose="020B0606020202030204" pitchFamily="34" charset="0"/>
                </a:rPr>
                <a:t>гиперпараметров</a:t>
              </a:r>
              <a:r>
                <a:rPr lang="ru-RU" sz="1600" b="1" dirty="0">
                  <a:solidFill>
                    <a:schemeClr val="accent1">
                      <a:lumMod val="50000"/>
                    </a:schemeClr>
                  </a:solidFill>
                  <a:latin typeface="Arial Narrow" panose="020B0606020202030204" pitchFamily="34" charset="0"/>
                </a:rPr>
                <a:t> моделей</a:t>
              </a:r>
            </a:p>
            <a:p>
              <a:endPara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115" name="Прямоугольник 1114">
            <a:extLst>
              <a:ext uri="{FF2B5EF4-FFF2-40B4-BE49-F238E27FC236}">
                <a16:creationId xmlns:a16="http://schemas.microsoft.com/office/drawing/2014/main" id="{97D3F13C-6213-97EA-1BD1-2226D06A353C}"/>
              </a:ext>
            </a:extLst>
          </p:cNvPr>
          <p:cNvSpPr/>
          <p:nvPr/>
        </p:nvSpPr>
        <p:spPr>
          <a:xfrm>
            <a:off x="3640358" y="3890488"/>
            <a:ext cx="22799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Резкое снижение точности при</a:t>
            </a:r>
          </a:p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увеличении горизонта прогнозирования</a:t>
            </a:r>
          </a:p>
        </p:txBody>
      </p:sp>
      <p:sp>
        <p:nvSpPr>
          <p:cNvPr id="1118" name="Прямоугольник 1117">
            <a:extLst>
              <a:ext uri="{FF2B5EF4-FFF2-40B4-BE49-F238E27FC236}">
                <a16:creationId xmlns:a16="http://schemas.microsoft.com/office/drawing/2014/main" id="{4D54DABF-B861-A8B6-38BB-4AB910C9F08E}"/>
              </a:ext>
            </a:extLst>
          </p:cNvPr>
          <p:cNvSpPr/>
          <p:nvPr/>
        </p:nvSpPr>
        <p:spPr>
          <a:xfrm>
            <a:off x="9362575" y="4057247"/>
            <a:ext cx="40504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Низкая скорость работы</a:t>
            </a:r>
          </a:p>
          <a:p>
            <a:endParaRPr lang="ru-RU" sz="1600" b="1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21" name="Прямоугольник 1120">
            <a:extLst>
              <a:ext uri="{FF2B5EF4-FFF2-40B4-BE49-F238E27FC236}">
                <a16:creationId xmlns:a16="http://schemas.microsoft.com/office/drawing/2014/main" id="{09D2EE6D-E674-E28B-2707-34E30ACE1099}"/>
              </a:ext>
            </a:extLst>
          </p:cNvPr>
          <p:cNvSpPr/>
          <p:nvPr/>
        </p:nvSpPr>
        <p:spPr>
          <a:xfrm>
            <a:off x="9378910" y="4624119"/>
            <a:ext cx="2280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Недостатки прошлых методов</a:t>
            </a:r>
          </a:p>
          <a:p>
            <a:endParaRPr lang="ru-RU" sz="1600" b="1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5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ADF73F-8BEC-F8A7-0586-9A4FC867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59517"/>
              </p:ext>
            </p:extLst>
          </p:nvPr>
        </p:nvGraphicFramePr>
        <p:xfrm>
          <a:off x="-27997" y="-30336"/>
          <a:ext cx="12273601" cy="97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9729871" imgH="771371" progId="CorelDraw.Graphic.22">
                  <p:embed/>
                </p:oleObj>
              </mc:Choice>
              <mc:Fallback>
                <p:oleObj name="CorelDRAW" r:id="rId3" imgW="9729871" imgH="771371" progId="CorelDraw.Graphic.22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7997" y="-30336"/>
                        <a:ext cx="12273601" cy="97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2A6CB-6944-589B-8A08-7BB6F66F7736}"/>
              </a:ext>
            </a:extLst>
          </p:cNvPr>
          <p:cNvSpPr txBox="1">
            <a:spLocks/>
          </p:cNvSpPr>
          <p:nvPr/>
        </p:nvSpPr>
        <p:spPr>
          <a:xfrm>
            <a:off x="323850" y="194726"/>
            <a:ext cx="12192000" cy="371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ru-RU" sz="24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 (извлечение признаков)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D0A9FD-4B9B-A922-4D9C-F5C74F6B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B0F4C-AD49-45DF-B7CE-B969E5441BD4}" type="slidenum">
              <a:rPr lang="ru-RU" smtClean="0"/>
              <a:t>9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3E25EE0-2A87-2910-B3E5-4FA15CE67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584" y="1974689"/>
            <a:ext cx="4833082" cy="3821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0D98EC-9A95-377E-130E-A8DAF4AF7C56}"/>
              </a:ext>
            </a:extLst>
          </p:cNvPr>
          <p:cNvSpPr txBox="1"/>
          <p:nvPr/>
        </p:nvSpPr>
        <p:spPr>
          <a:xfrm>
            <a:off x="1520143" y="1361370"/>
            <a:ext cx="413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2149A1"/>
                </a:solidFill>
              </a:rPr>
              <a:t>Диаграмма пропуска данных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671A2-7BD5-4DAD-FA07-F17FD29B7551}"/>
              </a:ext>
            </a:extLst>
          </p:cNvPr>
          <p:cNvSpPr txBox="1"/>
          <p:nvPr/>
        </p:nvSpPr>
        <p:spPr>
          <a:xfrm>
            <a:off x="7055765" y="1376500"/>
            <a:ext cx="4742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2149A1"/>
                </a:solidFill>
              </a:rPr>
              <a:t>Преобразование данных по ветру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6F1BE9-5B41-E7E3-855A-BB61CEB5A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22" y="2241504"/>
            <a:ext cx="6494479" cy="31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586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TM02474572[[fn=Медицинский шаблон оформления]]</Template>
  <TotalTime>4248</TotalTime>
  <Words>703</Words>
  <Application>Microsoft Office PowerPoint</Application>
  <PresentationFormat>Широкоэкранный</PresentationFormat>
  <Paragraphs>114</Paragraphs>
  <Slides>14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Arial Narrow</vt:lpstr>
      <vt:lpstr>Arrial Black</vt:lpstr>
      <vt:lpstr>Calibri</vt:lpstr>
      <vt:lpstr>Calibri Light</vt:lpstr>
      <vt:lpstr>Times New Roman</vt:lpstr>
      <vt:lpstr>Wingdings</vt:lpstr>
      <vt:lpstr>Тема Office</vt:lpstr>
      <vt:lpstr>CorelDRAW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«Применение машинного  обучения в энергетике»</dc:title>
  <dc:creator>Хальясмаа Александра</dc:creator>
  <cp:lastModifiedBy>Артём Денисов</cp:lastModifiedBy>
  <cp:revision>382</cp:revision>
  <dcterms:created xsi:type="dcterms:W3CDTF">2020-03-26T08:23:39Z</dcterms:created>
  <dcterms:modified xsi:type="dcterms:W3CDTF">2024-05-01T17:32:26Z</dcterms:modified>
</cp:coreProperties>
</file>